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77" r:id="rId5"/>
    <p:sldId id="260" r:id="rId6"/>
    <p:sldId id="267" r:id="rId7"/>
    <p:sldId id="271" r:id="rId8"/>
    <p:sldId id="272" r:id="rId9"/>
    <p:sldId id="268" r:id="rId10"/>
    <p:sldId id="273" r:id="rId11"/>
    <p:sldId id="257" r:id="rId12"/>
    <p:sldId id="262" r:id="rId13"/>
    <p:sldId id="261" r:id="rId14"/>
    <p:sldId id="275" r:id="rId15"/>
    <p:sldId id="274" r:id="rId16"/>
    <p:sldId id="264" r:id="rId17"/>
    <p:sldId id="265" r:id="rId18"/>
    <p:sldId id="269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ydeen Monzon" initials="NM" lastIdx="1" clrIdx="0">
    <p:extLst>
      <p:ext uri="{19B8F6BF-5375-455C-9EA6-DF929625EA0E}">
        <p15:presenceInfo xmlns:p15="http://schemas.microsoft.com/office/powerpoint/2012/main" userId="5784a1bd9c7a36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440"/>
    <a:srgbClr val="121725"/>
    <a:srgbClr val="BFC6D3"/>
    <a:srgbClr val="BEC3CD"/>
    <a:srgbClr val="1B202D"/>
    <a:srgbClr val="4472C4"/>
    <a:srgbClr val="0D0D0D"/>
    <a:srgbClr val="E6E6E6"/>
    <a:srgbClr val="090C15"/>
    <a:srgbClr val="121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2C3A73-154C-425B-BA99-9FC0DDFEF641}" v="1610" dt="2021-02-06T14:14:31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074" autoAdjust="0"/>
  </p:normalViewPr>
  <p:slideViewPr>
    <p:cSldViewPr snapToGrid="0">
      <p:cViewPr varScale="1">
        <p:scale>
          <a:sx n="66" d="100"/>
          <a:sy n="66" d="100"/>
        </p:scale>
        <p:origin x="10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5T20:46:37.298" idx="1">
    <p:pos x="7680" y="408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1D5792-24C4-419A-88D3-BCB2950C6142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</dgm:pt>
    <dgm:pt modelId="{BB785209-0915-49CE-8C00-64FAD1716FE2}">
      <dgm:prSet phldrT="[Text]"/>
      <dgm:spPr>
        <a:solidFill>
          <a:srgbClr val="121725"/>
        </a:solidFill>
        <a:ln>
          <a:noFill/>
        </a:ln>
      </dgm:spPr>
      <dgm:t>
        <a:bodyPr/>
        <a:lstStyle/>
        <a:p>
          <a:pPr algn="l"/>
          <a:r>
            <a:rPr lang="en-US" b="0" i="0" u="none" dirty="0">
              <a:latin typeface="Avenir Next LT Pro" panose="020B0504020202020204" pitchFamily="34" charset="0"/>
            </a:rPr>
            <a:t>What is option trading?</a:t>
          </a:r>
          <a:endParaRPr lang="en-US" dirty="0">
            <a:latin typeface="Avenir Next LT Pro" panose="020B0504020202020204" pitchFamily="34" charset="0"/>
            <a:cs typeface="Courier New" panose="02070309020205020404" pitchFamily="49" charset="0"/>
          </a:endParaRPr>
        </a:p>
      </dgm:t>
    </dgm:pt>
    <dgm:pt modelId="{63AD3003-70CF-4B74-832C-C5FF8CB05A67}" type="parTrans" cxnId="{806B80BA-A7EB-4B5E-A4A5-82F46D732073}">
      <dgm:prSet/>
      <dgm:spPr/>
      <dgm:t>
        <a:bodyPr/>
        <a:lstStyle/>
        <a:p>
          <a:endParaRPr lang="en-US"/>
        </a:p>
      </dgm:t>
    </dgm:pt>
    <dgm:pt modelId="{79FE3367-9BA0-4230-8BCC-B5E10683DFDA}" type="sibTrans" cxnId="{806B80BA-A7EB-4B5E-A4A5-82F46D732073}">
      <dgm:prSet/>
      <dgm:spPr/>
      <dgm:t>
        <a:bodyPr/>
        <a:lstStyle/>
        <a:p>
          <a:endParaRPr lang="en-US"/>
        </a:p>
      </dgm:t>
    </dgm:pt>
    <dgm:pt modelId="{3C793E12-F4EF-4880-9CC8-B243331CB853}">
      <dgm:prSet phldrT="[Text]"/>
      <dgm:spPr>
        <a:solidFill>
          <a:srgbClr val="121727">
            <a:alpha val="90000"/>
          </a:srgbClr>
        </a:solidFill>
        <a:ln>
          <a:noFill/>
        </a:ln>
      </dgm:spPr>
      <dgm:t>
        <a:bodyPr/>
        <a:lstStyle/>
        <a:p>
          <a:pPr algn="l"/>
          <a:r>
            <a:rPr lang="en-US" b="0" i="0" u="none" dirty="0">
              <a:latin typeface="Avenir Next LT Pro" panose="020B0504020202020204" pitchFamily="34" charset="0"/>
            </a:rPr>
            <a:t>What is a “short squeeze”?</a:t>
          </a:r>
          <a:endParaRPr lang="en-US" dirty="0">
            <a:latin typeface="Avenir Next LT Pro" panose="020B0504020202020204" pitchFamily="34" charset="0"/>
            <a:cs typeface="Courier New" panose="02070309020205020404" pitchFamily="49" charset="0"/>
          </a:endParaRPr>
        </a:p>
      </dgm:t>
    </dgm:pt>
    <dgm:pt modelId="{54A1D167-67B8-4E4F-82CC-6C1A518E9E85}" type="parTrans" cxnId="{782DBF12-1FDA-4DD4-8D7E-414B8267FF66}">
      <dgm:prSet/>
      <dgm:spPr/>
      <dgm:t>
        <a:bodyPr/>
        <a:lstStyle/>
        <a:p>
          <a:endParaRPr lang="en-US"/>
        </a:p>
      </dgm:t>
    </dgm:pt>
    <dgm:pt modelId="{948AE335-9B04-4FD3-AA8D-5CAE37BB7CB0}" type="sibTrans" cxnId="{782DBF12-1FDA-4DD4-8D7E-414B8267FF66}">
      <dgm:prSet/>
      <dgm:spPr/>
      <dgm:t>
        <a:bodyPr/>
        <a:lstStyle/>
        <a:p>
          <a:endParaRPr lang="en-US"/>
        </a:p>
      </dgm:t>
    </dgm:pt>
    <dgm:pt modelId="{9A7941F0-7573-4A1B-B340-C8B72F9FF670}">
      <dgm:prSet phldrT="[Text]"/>
      <dgm:spPr>
        <a:solidFill>
          <a:srgbClr val="121727">
            <a:alpha val="90000"/>
          </a:srgbClr>
        </a:solidFill>
        <a:ln>
          <a:noFill/>
        </a:ln>
      </dgm:spPr>
      <dgm:t>
        <a:bodyPr/>
        <a:lstStyle/>
        <a:p>
          <a:pPr algn="l"/>
          <a:r>
            <a:rPr lang="en-US" b="0" i="0" u="none" dirty="0">
              <a:latin typeface="Avenir Next LT Pro" panose="020B0504020202020204" pitchFamily="34" charset="0"/>
            </a:rPr>
            <a:t>What part did social media play in causing the squeeze?</a:t>
          </a:r>
          <a:endParaRPr lang="en-US" dirty="0">
            <a:latin typeface="Avenir Next LT Pro" panose="020B0504020202020204" pitchFamily="34" charset="0"/>
            <a:cs typeface="Courier New" panose="02070309020205020404" pitchFamily="49" charset="0"/>
          </a:endParaRPr>
        </a:p>
      </dgm:t>
    </dgm:pt>
    <dgm:pt modelId="{D145A289-2C3C-4B58-9578-7474129784D6}" type="parTrans" cxnId="{1F0A7A9F-8603-4356-B9CA-04E3774E2C61}">
      <dgm:prSet/>
      <dgm:spPr/>
      <dgm:t>
        <a:bodyPr/>
        <a:lstStyle/>
        <a:p>
          <a:endParaRPr lang="en-US"/>
        </a:p>
      </dgm:t>
    </dgm:pt>
    <dgm:pt modelId="{3B7D641F-ACB9-44CB-B5F5-E09A7559739D}" type="sibTrans" cxnId="{1F0A7A9F-8603-4356-B9CA-04E3774E2C61}">
      <dgm:prSet/>
      <dgm:spPr/>
      <dgm:t>
        <a:bodyPr/>
        <a:lstStyle/>
        <a:p>
          <a:endParaRPr lang="en-US"/>
        </a:p>
      </dgm:t>
    </dgm:pt>
    <dgm:pt modelId="{534D5501-59E5-46F0-8825-FA3DDE567EC2}">
      <dgm:prSet phldrT="[Text]"/>
      <dgm:spPr>
        <a:solidFill>
          <a:srgbClr val="121727">
            <a:alpha val="70000"/>
          </a:srgbClr>
        </a:solidFill>
        <a:ln>
          <a:noFill/>
        </a:ln>
      </dgm:spPr>
      <dgm:t>
        <a:bodyPr/>
        <a:lstStyle/>
        <a:p>
          <a:pPr algn="l"/>
          <a:r>
            <a:rPr lang="en-US" b="0" i="0" u="none" dirty="0">
              <a:latin typeface="Avenir Next LT Pro" panose="020B0504020202020204" pitchFamily="34" charset="0"/>
            </a:rPr>
            <a:t>How long could this rally last?</a:t>
          </a:r>
          <a:endParaRPr lang="en-US" dirty="0">
            <a:latin typeface="Avenir Next LT Pro" panose="020B0504020202020204" pitchFamily="34" charset="0"/>
            <a:cs typeface="Courier New" panose="02070309020205020404" pitchFamily="49" charset="0"/>
          </a:endParaRPr>
        </a:p>
      </dgm:t>
    </dgm:pt>
    <dgm:pt modelId="{3AC570BE-A824-4509-83CD-F04184882059}" type="parTrans" cxnId="{7EC267FC-69D4-459F-8C33-8729D7EB0CAF}">
      <dgm:prSet/>
      <dgm:spPr/>
      <dgm:t>
        <a:bodyPr/>
        <a:lstStyle/>
        <a:p>
          <a:endParaRPr lang="en-US"/>
        </a:p>
      </dgm:t>
    </dgm:pt>
    <dgm:pt modelId="{E840BBAE-E0BA-446F-933F-0DB61B94C531}" type="sibTrans" cxnId="{7EC267FC-69D4-459F-8C33-8729D7EB0CAF}">
      <dgm:prSet/>
      <dgm:spPr/>
      <dgm:t>
        <a:bodyPr/>
        <a:lstStyle/>
        <a:p>
          <a:endParaRPr lang="en-US"/>
        </a:p>
      </dgm:t>
    </dgm:pt>
    <dgm:pt modelId="{7EACDFB2-C90D-40AC-83D1-1FAA8B97FD0A}" type="pres">
      <dgm:prSet presAssocID="{2B1D5792-24C4-419A-88D3-BCB2950C6142}" presName="linearFlow" presStyleCnt="0">
        <dgm:presLayoutVars>
          <dgm:dir/>
          <dgm:resizeHandles val="exact"/>
        </dgm:presLayoutVars>
      </dgm:prSet>
      <dgm:spPr/>
    </dgm:pt>
    <dgm:pt modelId="{08B9D1B2-F512-48E6-BB9B-E2F5F6B9221E}" type="pres">
      <dgm:prSet presAssocID="{BB785209-0915-49CE-8C00-64FAD1716FE2}" presName="comp" presStyleCnt="0"/>
      <dgm:spPr/>
    </dgm:pt>
    <dgm:pt modelId="{274D4284-7E0B-4DBF-BBAE-BA9E4181F2DD}" type="pres">
      <dgm:prSet presAssocID="{BB785209-0915-49CE-8C00-64FAD1716FE2}" presName="rect2" presStyleLbl="node1" presStyleIdx="0" presStyleCnt="4">
        <dgm:presLayoutVars>
          <dgm:bulletEnabled val="1"/>
        </dgm:presLayoutVars>
      </dgm:prSet>
      <dgm:spPr/>
    </dgm:pt>
    <dgm:pt modelId="{37CDE5C0-C788-4FC7-8DF6-48A006039F21}" type="pres">
      <dgm:prSet presAssocID="{BB785209-0915-49CE-8C00-64FAD1716FE2}" presName="rect1" presStyleLbl="lnNode1" presStyleIdx="0" presStyleCnt="4"/>
      <dgm:spPr>
        <a:solidFill>
          <a:srgbClr val="121727">
            <a:alpha val="90000"/>
          </a:srgbClr>
        </a:solid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401F3EA4-5909-4384-ADE1-D36DBAA039CF}" type="pres">
      <dgm:prSet presAssocID="{79FE3367-9BA0-4230-8BCC-B5E10683DFDA}" presName="sibTrans" presStyleCnt="0"/>
      <dgm:spPr/>
    </dgm:pt>
    <dgm:pt modelId="{8C1345B5-F707-4B14-A9C0-D98AC7433C4B}" type="pres">
      <dgm:prSet presAssocID="{3C793E12-F4EF-4880-9CC8-B243331CB853}" presName="comp" presStyleCnt="0"/>
      <dgm:spPr/>
    </dgm:pt>
    <dgm:pt modelId="{8CDEAEB6-62C6-4E50-823B-100E4C36D9E0}" type="pres">
      <dgm:prSet presAssocID="{3C793E12-F4EF-4880-9CC8-B243331CB853}" presName="rect2" presStyleLbl="node1" presStyleIdx="1" presStyleCnt="4">
        <dgm:presLayoutVars>
          <dgm:bulletEnabled val="1"/>
        </dgm:presLayoutVars>
      </dgm:prSet>
      <dgm:spPr/>
    </dgm:pt>
    <dgm:pt modelId="{7F0A4058-17C6-492F-8B0C-E5546BAE8989}" type="pres">
      <dgm:prSet presAssocID="{3C793E12-F4EF-4880-9CC8-B243331CB853}" presName="rect1" presStyleLbl="lnNode1" presStyleIdx="1" presStyleCnt="4"/>
      <dgm:spPr>
        <a:solidFill>
          <a:srgbClr val="121727">
            <a:alpha val="90000"/>
          </a:srgbClr>
        </a:solidFill>
        <a:ln>
          <a:noFill/>
        </a:ln>
      </dgm:spPr>
    </dgm:pt>
    <dgm:pt modelId="{8A7DFEEC-AF5D-429C-A335-A9F0950FE691}" type="pres">
      <dgm:prSet presAssocID="{948AE335-9B04-4FD3-AA8D-5CAE37BB7CB0}" presName="sibTrans" presStyleCnt="0"/>
      <dgm:spPr/>
    </dgm:pt>
    <dgm:pt modelId="{6AAD7BE8-35DE-42D4-A37C-9BB45C47E2BA}" type="pres">
      <dgm:prSet presAssocID="{9A7941F0-7573-4A1B-B340-C8B72F9FF670}" presName="comp" presStyleCnt="0"/>
      <dgm:spPr/>
    </dgm:pt>
    <dgm:pt modelId="{256810AF-4F40-42B3-B3D5-FB4C5B197DBC}" type="pres">
      <dgm:prSet presAssocID="{9A7941F0-7573-4A1B-B340-C8B72F9FF670}" presName="rect2" presStyleLbl="node1" presStyleIdx="2" presStyleCnt="4">
        <dgm:presLayoutVars>
          <dgm:bulletEnabled val="1"/>
        </dgm:presLayoutVars>
      </dgm:prSet>
      <dgm:spPr/>
    </dgm:pt>
    <dgm:pt modelId="{634AB552-5C2D-4F0A-8BAE-BEA3347BB30C}" type="pres">
      <dgm:prSet presAssocID="{9A7941F0-7573-4A1B-B340-C8B72F9FF670}" presName="rect1" presStyleLbl="lnNode1" presStyleIdx="2" presStyleCnt="4"/>
      <dgm:spPr>
        <a:solidFill>
          <a:srgbClr val="121727">
            <a:alpha val="90000"/>
          </a:srgbClr>
        </a:solidFill>
        <a:ln>
          <a:noFill/>
        </a:ln>
      </dgm:spPr>
    </dgm:pt>
    <dgm:pt modelId="{CECC0C41-FDB9-4A00-8C94-858131E340D0}" type="pres">
      <dgm:prSet presAssocID="{3B7D641F-ACB9-44CB-B5F5-E09A7559739D}" presName="sibTrans" presStyleCnt="0"/>
      <dgm:spPr/>
    </dgm:pt>
    <dgm:pt modelId="{18E87464-7541-4D97-BE26-2FBF13F697AB}" type="pres">
      <dgm:prSet presAssocID="{534D5501-59E5-46F0-8825-FA3DDE567EC2}" presName="comp" presStyleCnt="0"/>
      <dgm:spPr/>
    </dgm:pt>
    <dgm:pt modelId="{5CF72FD6-0EB4-477C-848A-8FECAE81559D}" type="pres">
      <dgm:prSet presAssocID="{534D5501-59E5-46F0-8825-FA3DDE567EC2}" presName="rect2" presStyleLbl="node1" presStyleIdx="3" presStyleCnt="4">
        <dgm:presLayoutVars>
          <dgm:bulletEnabled val="1"/>
        </dgm:presLayoutVars>
      </dgm:prSet>
      <dgm:spPr/>
    </dgm:pt>
    <dgm:pt modelId="{FDA698F5-C2C3-4D53-925B-027E89638AC7}" type="pres">
      <dgm:prSet presAssocID="{534D5501-59E5-46F0-8825-FA3DDE567EC2}" presName="rect1" presStyleLbl="lnNode1" presStyleIdx="3" presStyleCnt="4"/>
      <dgm:spPr>
        <a:solidFill>
          <a:srgbClr val="121727">
            <a:alpha val="90000"/>
          </a:srgbClr>
        </a:solidFill>
        <a:ln>
          <a:noFill/>
        </a:ln>
      </dgm:spPr>
    </dgm:pt>
  </dgm:ptLst>
  <dgm:cxnLst>
    <dgm:cxn modelId="{782DBF12-1FDA-4DD4-8D7E-414B8267FF66}" srcId="{2B1D5792-24C4-419A-88D3-BCB2950C6142}" destId="{3C793E12-F4EF-4880-9CC8-B243331CB853}" srcOrd="1" destOrd="0" parTransId="{54A1D167-67B8-4E4F-82CC-6C1A518E9E85}" sibTransId="{948AE335-9B04-4FD3-AA8D-5CAE37BB7CB0}"/>
    <dgm:cxn modelId="{B251BF26-E334-4F35-8DC3-4C4BDEE34364}" type="presOf" srcId="{3C793E12-F4EF-4880-9CC8-B243331CB853}" destId="{8CDEAEB6-62C6-4E50-823B-100E4C36D9E0}" srcOrd="0" destOrd="0" presId="urn:microsoft.com/office/officeart/2008/layout/AlternatingPictureBlocks"/>
    <dgm:cxn modelId="{4041523A-BDC9-4886-BB7E-34C328904ECF}" type="presOf" srcId="{2B1D5792-24C4-419A-88D3-BCB2950C6142}" destId="{7EACDFB2-C90D-40AC-83D1-1FAA8B97FD0A}" srcOrd="0" destOrd="0" presId="urn:microsoft.com/office/officeart/2008/layout/AlternatingPictureBlocks"/>
    <dgm:cxn modelId="{6FBC466A-C66E-4A9D-813E-0115CF35C4B3}" type="presOf" srcId="{9A7941F0-7573-4A1B-B340-C8B72F9FF670}" destId="{256810AF-4F40-42B3-B3D5-FB4C5B197DBC}" srcOrd="0" destOrd="0" presId="urn:microsoft.com/office/officeart/2008/layout/AlternatingPictureBlocks"/>
    <dgm:cxn modelId="{90539579-66AA-400B-9B2A-75743891BA1C}" type="presOf" srcId="{BB785209-0915-49CE-8C00-64FAD1716FE2}" destId="{274D4284-7E0B-4DBF-BBAE-BA9E4181F2DD}" srcOrd="0" destOrd="0" presId="urn:microsoft.com/office/officeart/2008/layout/AlternatingPictureBlocks"/>
    <dgm:cxn modelId="{1F0A7A9F-8603-4356-B9CA-04E3774E2C61}" srcId="{2B1D5792-24C4-419A-88D3-BCB2950C6142}" destId="{9A7941F0-7573-4A1B-B340-C8B72F9FF670}" srcOrd="2" destOrd="0" parTransId="{D145A289-2C3C-4B58-9578-7474129784D6}" sibTransId="{3B7D641F-ACB9-44CB-B5F5-E09A7559739D}"/>
    <dgm:cxn modelId="{07F386B0-56BA-46B2-8C2A-FAC6011D074D}" type="presOf" srcId="{534D5501-59E5-46F0-8825-FA3DDE567EC2}" destId="{5CF72FD6-0EB4-477C-848A-8FECAE81559D}" srcOrd="0" destOrd="0" presId="urn:microsoft.com/office/officeart/2008/layout/AlternatingPictureBlocks"/>
    <dgm:cxn modelId="{806B80BA-A7EB-4B5E-A4A5-82F46D732073}" srcId="{2B1D5792-24C4-419A-88D3-BCB2950C6142}" destId="{BB785209-0915-49CE-8C00-64FAD1716FE2}" srcOrd="0" destOrd="0" parTransId="{63AD3003-70CF-4B74-832C-C5FF8CB05A67}" sibTransId="{79FE3367-9BA0-4230-8BCC-B5E10683DFDA}"/>
    <dgm:cxn modelId="{7EC267FC-69D4-459F-8C33-8729D7EB0CAF}" srcId="{2B1D5792-24C4-419A-88D3-BCB2950C6142}" destId="{534D5501-59E5-46F0-8825-FA3DDE567EC2}" srcOrd="3" destOrd="0" parTransId="{3AC570BE-A824-4509-83CD-F04184882059}" sibTransId="{E840BBAE-E0BA-446F-933F-0DB61B94C531}"/>
    <dgm:cxn modelId="{35A2B93C-998A-4E82-8638-42AA08B1372D}" type="presParOf" srcId="{7EACDFB2-C90D-40AC-83D1-1FAA8B97FD0A}" destId="{08B9D1B2-F512-48E6-BB9B-E2F5F6B9221E}" srcOrd="0" destOrd="0" presId="urn:microsoft.com/office/officeart/2008/layout/AlternatingPictureBlocks"/>
    <dgm:cxn modelId="{AE039BFF-F2D3-4F1E-80ED-E44E8945BEF7}" type="presParOf" srcId="{08B9D1B2-F512-48E6-BB9B-E2F5F6B9221E}" destId="{274D4284-7E0B-4DBF-BBAE-BA9E4181F2DD}" srcOrd="0" destOrd="0" presId="urn:microsoft.com/office/officeart/2008/layout/AlternatingPictureBlocks"/>
    <dgm:cxn modelId="{22BA5D72-3BB7-4508-9E16-725B1B204DC6}" type="presParOf" srcId="{08B9D1B2-F512-48E6-BB9B-E2F5F6B9221E}" destId="{37CDE5C0-C788-4FC7-8DF6-48A006039F21}" srcOrd="1" destOrd="0" presId="urn:microsoft.com/office/officeart/2008/layout/AlternatingPictureBlocks"/>
    <dgm:cxn modelId="{5086909E-483B-4B45-946F-1D30BE0C0E66}" type="presParOf" srcId="{7EACDFB2-C90D-40AC-83D1-1FAA8B97FD0A}" destId="{401F3EA4-5909-4384-ADE1-D36DBAA039CF}" srcOrd="1" destOrd="0" presId="urn:microsoft.com/office/officeart/2008/layout/AlternatingPictureBlocks"/>
    <dgm:cxn modelId="{9B7C282F-B2D0-4AA6-918E-AE60BDE00CB5}" type="presParOf" srcId="{7EACDFB2-C90D-40AC-83D1-1FAA8B97FD0A}" destId="{8C1345B5-F707-4B14-A9C0-D98AC7433C4B}" srcOrd="2" destOrd="0" presId="urn:microsoft.com/office/officeart/2008/layout/AlternatingPictureBlocks"/>
    <dgm:cxn modelId="{E744EDEC-91A5-46F7-AAAB-91C36E1C956F}" type="presParOf" srcId="{8C1345B5-F707-4B14-A9C0-D98AC7433C4B}" destId="{8CDEAEB6-62C6-4E50-823B-100E4C36D9E0}" srcOrd="0" destOrd="0" presId="urn:microsoft.com/office/officeart/2008/layout/AlternatingPictureBlocks"/>
    <dgm:cxn modelId="{C50064A9-9F4D-4463-9289-F06FE47F68FE}" type="presParOf" srcId="{8C1345B5-F707-4B14-A9C0-D98AC7433C4B}" destId="{7F0A4058-17C6-492F-8B0C-E5546BAE8989}" srcOrd="1" destOrd="0" presId="urn:microsoft.com/office/officeart/2008/layout/AlternatingPictureBlocks"/>
    <dgm:cxn modelId="{51393769-38CC-4717-A19F-5802DF6DB478}" type="presParOf" srcId="{7EACDFB2-C90D-40AC-83D1-1FAA8B97FD0A}" destId="{8A7DFEEC-AF5D-429C-A335-A9F0950FE691}" srcOrd="3" destOrd="0" presId="urn:microsoft.com/office/officeart/2008/layout/AlternatingPictureBlocks"/>
    <dgm:cxn modelId="{F8414924-A54F-449D-A0EC-71D6716A7057}" type="presParOf" srcId="{7EACDFB2-C90D-40AC-83D1-1FAA8B97FD0A}" destId="{6AAD7BE8-35DE-42D4-A37C-9BB45C47E2BA}" srcOrd="4" destOrd="0" presId="urn:microsoft.com/office/officeart/2008/layout/AlternatingPictureBlocks"/>
    <dgm:cxn modelId="{83D32F39-49F8-45B5-8723-EF94EE1283F1}" type="presParOf" srcId="{6AAD7BE8-35DE-42D4-A37C-9BB45C47E2BA}" destId="{256810AF-4F40-42B3-B3D5-FB4C5B197DBC}" srcOrd="0" destOrd="0" presId="urn:microsoft.com/office/officeart/2008/layout/AlternatingPictureBlocks"/>
    <dgm:cxn modelId="{F17CFDD0-2D12-4372-80AA-828ECED1896B}" type="presParOf" srcId="{6AAD7BE8-35DE-42D4-A37C-9BB45C47E2BA}" destId="{634AB552-5C2D-4F0A-8BAE-BEA3347BB30C}" srcOrd="1" destOrd="0" presId="urn:microsoft.com/office/officeart/2008/layout/AlternatingPictureBlocks"/>
    <dgm:cxn modelId="{308F6339-1FA2-45B2-A522-81D00F35D6CB}" type="presParOf" srcId="{7EACDFB2-C90D-40AC-83D1-1FAA8B97FD0A}" destId="{CECC0C41-FDB9-4A00-8C94-858131E340D0}" srcOrd="5" destOrd="0" presId="urn:microsoft.com/office/officeart/2008/layout/AlternatingPictureBlocks"/>
    <dgm:cxn modelId="{85754350-71C1-4AB7-9547-FE9F60A29A3D}" type="presParOf" srcId="{7EACDFB2-C90D-40AC-83D1-1FAA8B97FD0A}" destId="{18E87464-7541-4D97-BE26-2FBF13F697AB}" srcOrd="6" destOrd="0" presId="urn:microsoft.com/office/officeart/2008/layout/AlternatingPictureBlocks"/>
    <dgm:cxn modelId="{D0A34456-3806-4D04-94F1-BFF2067680B7}" type="presParOf" srcId="{18E87464-7541-4D97-BE26-2FBF13F697AB}" destId="{5CF72FD6-0EB4-477C-848A-8FECAE81559D}" srcOrd="0" destOrd="0" presId="urn:microsoft.com/office/officeart/2008/layout/AlternatingPictureBlocks"/>
    <dgm:cxn modelId="{29D3F659-E307-4E0D-BFA1-E16467D91800}" type="presParOf" srcId="{18E87464-7541-4D97-BE26-2FBF13F697AB}" destId="{FDA698F5-C2C3-4D53-925B-027E89638AC7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FFAA84-E9FD-4BBA-9A7D-241609A0353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C574F6-F4C8-45AF-BC29-A83DA4D7BEBC}">
      <dgm:prSet phldrT="[Text]"/>
      <dgm:spPr>
        <a:solidFill>
          <a:srgbClr val="121725">
            <a:alpha val="80000"/>
          </a:srgb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GameStop is the world’s biggest video game retailer.</a:t>
          </a:r>
        </a:p>
      </dgm:t>
    </dgm:pt>
    <dgm:pt modelId="{596C3F26-9B67-49BA-8F20-387620D93D35}" type="parTrans" cxnId="{9EFD08E9-06A6-462A-A9B4-85B929A7C0F2}">
      <dgm:prSet/>
      <dgm:spPr/>
      <dgm:t>
        <a:bodyPr/>
        <a:lstStyle/>
        <a:p>
          <a:endParaRPr lang="en-US"/>
        </a:p>
      </dgm:t>
    </dgm:pt>
    <dgm:pt modelId="{966DB685-AF7A-4C3E-8BAA-762025431749}" type="sibTrans" cxnId="{9EFD08E9-06A6-462A-A9B4-85B929A7C0F2}">
      <dgm:prSet/>
      <dgm:spPr/>
      <dgm:t>
        <a:bodyPr/>
        <a:lstStyle/>
        <a:p>
          <a:endParaRPr lang="en-US"/>
        </a:p>
      </dgm:t>
    </dgm:pt>
    <dgm:pt modelId="{BE7DC85C-9936-42E7-976B-52ADE51B3EA9}">
      <dgm:prSet phldrT="[Text]"/>
      <dgm:spPr>
        <a:solidFill>
          <a:srgbClr val="121725">
            <a:alpha val="80000"/>
          </a:srgb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Business decline due to shift on video game download.</a:t>
          </a:r>
        </a:p>
      </dgm:t>
    </dgm:pt>
    <dgm:pt modelId="{E6F70ACE-7065-4DEE-B0D6-3CC5ED63578E}" type="parTrans" cxnId="{B0C90C74-77B9-4604-9BAD-B86EBB14FECA}">
      <dgm:prSet/>
      <dgm:spPr/>
      <dgm:t>
        <a:bodyPr/>
        <a:lstStyle/>
        <a:p>
          <a:endParaRPr lang="en-US"/>
        </a:p>
      </dgm:t>
    </dgm:pt>
    <dgm:pt modelId="{BD3BE681-5432-4275-A7E1-2A443ACE9F56}" type="sibTrans" cxnId="{B0C90C74-77B9-4604-9BAD-B86EBB14FECA}">
      <dgm:prSet/>
      <dgm:spPr/>
      <dgm:t>
        <a:bodyPr/>
        <a:lstStyle/>
        <a:p>
          <a:endParaRPr lang="en-US"/>
        </a:p>
      </dgm:t>
    </dgm:pt>
    <dgm:pt modelId="{EBFC460D-13CD-4955-A5F4-3DECABD6B3C6}">
      <dgm:prSet phldrT="[Text]"/>
      <dgm:spPr>
        <a:solidFill>
          <a:srgbClr val="121725">
            <a:alpha val="80000"/>
          </a:srgb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Declining EBITDA shows no growth.</a:t>
          </a:r>
        </a:p>
      </dgm:t>
    </dgm:pt>
    <dgm:pt modelId="{1A9CD2C5-A5C9-4284-81D9-8C7C7FDAE211}" type="sibTrans" cxnId="{FD3D039D-91A6-4055-AF0C-B93E5426584D}">
      <dgm:prSet/>
      <dgm:spPr/>
      <dgm:t>
        <a:bodyPr/>
        <a:lstStyle/>
        <a:p>
          <a:endParaRPr lang="en-US"/>
        </a:p>
      </dgm:t>
    </dgm:pt>
    <dgm:pt modelId="{43B35716-9FA6-497A-AE6E-5A033FE84707}" type="parTrans" cxnId="{FD3D039D-91A6-4055-AF0C-B93E5426584D}">
      <dgm:prSet/>
      <dgm:spPr/>
      <dgm:t>
        <a:bodyPr/>
        <a:lstStyle/>
        <a:p>
          <a:endParaRPr lang="en-US"/>
        </a:p>
      </dgm:t>
    </dgm:pt>
    <dgm:pt modelId="{383BAA2B-7FDB-47AD-85C9-6348482E1C43}">
      <dgm:prSet/>
      <dgm:spPr>
        <a:solidFill>
          <a:srgbClr val="121725">
            <a:alpha val="80000"/>
          </a:srgbClr>
        </a:solidFill>
        <a:ln>
          <a:noFill/>
        </a:ln>
      </dgm:spPr>
      <dgm:t>
        <a:bodyPr/>
        <a:lstStyle/>
        <a:p>
          <a:r>
            <a:rPr lang="en-US" dirty="0"/>
            <a:t>Cash to debt ratio is average rating.</a:t>
          </a:r>
        </a:p>
      </dgm:t>
    </dgm:pt>
    <dgm:pt modelId="{9E98DC5A-BF0C-4D0F-9664-EC31F9C13016}" type="parTrans" cxnId="{7F0551CB-030C-4D4D-92DE-BD1F334E8E70}">
      <dgm:prSet/>
      <dgm:spPr/>
      <dgm:t>
        <a:bodyPr/>
        <a:lstStyle/>
        <a:p>
          <a:endParaRPr lang="en-US"/>
        </a:p>
      </dgm:t>
    </dgm:pt>
    <dgm:pt modelId="{12115CEB-CE8D-401A-9743-E812B1CF7E31}" type="sibTrans" cxnId="{7F0551CB-030C-4D4D-92DE-BD1F334E8E70}">
      <dgm:prSet/>
      <dgm:spPr/>
      <dgm:t>
        <a:bodyPr/>
        <a:lstStyle/>
        <a:p>
          <a:endParaRPr lang="en-US"/>
        </a:p>
      </dgm:t>
    </dgm:pt>
    <dgm:pt modelId="{2918E700-7554-448C-8572-873ABFC40187}" type="pres">
      <dgm:prSet presAssocID="{C2FFAA84-E9FD-4BBA-9A7D-241609A03538}" presName="Name0" presStyleCnt="0">
        <dgm:presLayoutVars>
          <dgm:chMax val="7"/>
          <dgm:chPref val="7"/>
          <dgm:dir/>
        </dgm:presLayoutVars>
      </dgm:prSet>
      <dgm:spPr/>
    </dgm:pt>
    <dgm:pt modelId="{CBF60D47-3AC8-488A-A0DD-12C7515FAA73}" type="pres">
      <dgm:prSet presAssocID="{C2FFAA84-E9FD-4BBA-9A7D-241609A03538}" presName="Name1" presStyleCnt="0"/>
      <dgm:spPr/>
    </dgm:pt>
    <dgm:pt modelId="{388A9DDE-8CF4-4BE8-8D25-8BF12136E86E}" type="pres">
      <dgm:prSet presAssocID="{C2FFAA84-E9FD-4BBA-9A7D-241609A03538}" presName="cycle" presStyleCnt="0"/>
      <dgm:spPr/>
    </dgm:pt>
    <dgm:pt modelId="{21E44C28-650D-4DA2-A0DA-51E85DE0F545}" type="pres">
      <dgm:prSet presAssocID="{C2FFAA84-E9FD-4BBA-9A7D-241609A03538}" presName="srcNode" presStyleLbl="node1" presStyleIdx="0" presStyleCnt="4"/>
      <dgm:spPr/>
    </dgm:pt>
    <dgm:pt modelId="{CF9918CE-85CF-4899-9B74-FE49D5D485BD}" type="pres">
      <dgm:prSet presAssocID="{C2FFAA84-E9FD-4BBA-9A7D-241609A03538}" presName="conn" presStyleLbl="parChTrans1D2" presStyleIdx="0" presStyleCnt="1"/>
      <dgm:spPr/>
    </dgm:pt>
    <dgm:pt modelId="{83F0F11B-3887-4848-91FA-CC34C7F70524}" type="pres">
      <dgm:prSet presAssocID="{C2FFAA84-E9FD-4BBA-9A7D-241609A03538}" presName="extraNode" presStyleLbl="node1" presStyleIdx="0" presStyleCnt="4"/>
      <dgm:spPr/>
    </dgm:pt>
    <dgm:pt modelId="{9A1472B6-B016-4489-8D4D-FF88B616B38C}" type="pres">
      <dgm:prSet presAssocID="{C2FFAA84-E9FD-4BBA-9A7D-241609A03538}" presName="dstNode" presStyleLbl="node1" presStyleIdx="0" presStyleCnt="4"/>
      <dgm:spPr/>
    </dgm:pt>
    <dgm:pt modelId="{FA6E1422-141D-4B9E-9DCF-A615F747B88C}" type="pres">
      <dgm:prSet presAssocID="{73C574F6-F4C8-45AF-BC29-A83DA4D7BEBC}" presName="text_1" presStyleLbl="node1" presStyleIdx="0" presStyleCnt="4">
        <dgm:presLayoutVars>
          <dgm:bulletEnabled val="1"/>
        </dgm:presLayoutVars>
      </dgm:prSet>
      <dgm:spPr/>
    </dgm:pt>
    <dgm:pt modelId="{E844FDA5-D25A-436B-813E-6A85077AC0AA}" type="pres">
      <dgm:prSet presAssocID="{73C574F6-F4C8-45AF-BC29-A83DA4D7BEBC}" presName="accent_1" presStyleCnt="0"/>
      <dgm:spPr/>
    </dgm:pt>
    <dgm:pt modelId="{9842E9FE-39A6-4BB2-818B-71B2482C302B}" type="pres">
      <dgm:prSet presAssocID="{73C574F6-F4C8-45AF-BC29-A83DA4D7BEBC}" presName="accentRepeatNode" presStyleLbl="solidFgAcc1" presStyleIdx="0" presStyleCnt="4"/>
      <dgm:spPr>
        <a:solidFill>
          <a:srgbClr val="121725"/>
        </a:solidFill>
        <a:ln>
          <a:noFill/>
        </a:ln>
      </dgm:spPr>
    </dgm:pt>
    <dgm:pt modelId="{125BC331-ACD9-4845-8781-A2E07B253596}" type="pres">
      <dgm:prSet presAssocID="{BE7DC85C-9936-42E7-976B-52ADE51B3EA9}" presName="text_2" presStyleLbl="node1" presStyleIdx="1" presStyleCnt="4">
        <dgm:presLayoutVars>
          <dgm:bulletEnabled val="1"/>
        </dgm:presLayoutVars>
      </dgm:prSet>
      <dgm:spPr/>
    </dgm:pt>
    <dgm:pt modelId="{2DCBD039-CE39-433D-B656-C4D228EB6812}" type="pres">
      <dgm:prSet presAssocID="{BE7DC85C-9936-42E7-976B-52ADE51B3EA9}" presName="accent_2" presStyleCnt="0"/>
      <dgm:spPr/>
    </dgm:pt>
    <dgm:pt modelId="{8857D657-7BE6-4CB3-BAF3-F458AB28C98B}" type="pres">
      <dgm:prSet presAssocID="{BE7DC85C-9936-42E7-976B-52ADE51B3EA9}" presName="accentRepeatNode" presStyleLbl="solidFgAcc1" presStyleIdx="1" presStyleCnt="4"/>
      <dgm:spPr>
        <a:solidFill>
          <a:srgbClr val="121725"/>
        </a:solidFill>
        <a:ln>
          <a:noFill/>
        </a:ln>
      </dgm:spPr>
    </dgm:pt>
    <dgm:pt modelId="{6D45C762-CD73-425A-9CA0-5B15F4BFF6A3}" type="pres">
      <dgm:prSet presAssocID="{EBFC460D-13CD-4955-A5F4-3DECABD6B3C6}" presName="text_3" presStyleLbl="node1" presStyleIdx="2" presStyleCnt="4">
        <dgm:presLayoutVars>
          <dgm:bulletEnabled val="1"/>
        </dgm:presLayoutVars>
      </dgm:prSet>
      <dgm:spPr/>
    </dgm:pt>
    <dgm:pt modelId="{10B13BDA-84B2-4443-ACB0-6D8F4E7D84DA}" type="pres">
      <dgm:prSet presAssocID="{EBFC460D-13CD-4955-A5F4-3DECABD6B3C6}" presName="accent_3" presStyleCnt="0"/>
      <dgm:spPr/>
    </dgm:pt>
    <dgm:pt modelId="{D254A1B5-72C4-4083-B9E4-9B429D7040D3}" type="pres">
      <dgm:prSet presAssocID="{EBFC460D-13CD-4955-A5F4-3DECABD6B3C6}" presName="accentRepeatNode" presStyleLbl="solidFgAcc1" presStyleIdx="2" presStyleCnt="4"/>
      <dgm:spPr>
        <a:solidFill>
          <a:srgbClr val="121725"/>
        </a:solidFill>
        <a:ln>
          <a:noFill/>
        </a:ln>
      </dgm:spPr>
    </dgm:pt>
    <dgm:pt modelId="{839A466C-10B3-4D99-A5F3-C212CF67ECF5}" type="pres">
      <dgm:prSet presAssocID="{383BAA2B-7FDB-47AD-85C9-6348482E1C43}" presName="text_4" presStyleLbl="node1" presStyleIdx="3" presStyleCnt="4">
        <dgm:presLayoutVars>
          <dgm:bulletEnabled val="1"/>
        </dgm:presLayoutVars>
      </dgm:prSet>
      <dgm:spPr/>
    </dgm:pt>
    <dgm:pt modelId="{99C97607-37CE-4697-97CB-F802864C1260}" type="pres">
      <dgm:prSet presAssocID="{383BAA2B-7FDB-47AD-85C9-6348482E1C43}" presName="accent_4" presStyleCnt="0"/>
      <dgm:spPr/>
    </dgm:pt>
    <dgm:pt modelId="{56C05E42-F035-4E4C-8345-684A4B5D46EF}" type="pres">
      <dgm:prSet presAssocID="{383BAA2B-7FDB-47AD-85C9-6348482E1C43}" presName="accentRepeatNode" presStyleLbl="solidFgAcc1" presStyleIdx="3" presStyleCnt="4"/>
      <dgm:spPr>
        <a:solidFill>
          <a:srgbClr val="121725"/>
        </a:solidFill>
        <a:ln>
          <a:noFill/>
        </a:ln>
      </dgm:spPr>
    </dgm:pt>
  </dgm:ptLst>
  <dgm:cxnLst>
    <dgm:cxn modelId="{B0C90C74-77B9-4604-9BAD-B86EBB14FECA}" srcId="{C2FFAA84-E9FD-4BBA-9A7D-241609A03538}" destId="{BE7DC85C-9936-42E7-976B-52ADE51B3EA9}" srcOrd="1" destOrd="0" parTransId="{E6F70ACE-7065-4DEE-B0D6-3CC5ED63578E}" sibTransId="{BD3BE681-5432-4275-A7E1-2A443ACE9F56}"/>
    <dgm:cxn modelId="{1A10A391-AA89-44B1-9B9E-C814F68FF11E}" type="presOf" srcId="{966DB685-AF7A-4C3E-8BAA-762025431749}" destId="{CF9918CE-85CF-4899-9B74-FE49D5D485BD}" srcOrd="0" destOrd="0" presId="urn:microsoft.com/office/officeart/2008/layout/VerticalCurvedList"/>
    <dgm:cxn modelId="{FD3D039D-91A6-4055-AF0C-B93E5426584D}" srcId="{C2FFAA84-E9FD-4BBA-9A7D-241609A03538}" destId="{EBFC460D-13CD-4955-A5F4-3DECABD6B3C6}" srcOrd="2" destOrd="0" parTransId="{43B35716-9FA6-497A-AE6E-5A033FE84707}" sibTransId="{1A9CD2C5-A5C9-4284-81D9-8C7C7FDAE211}"/>
    <dgm:cxn modelId="{9C59BABD-3357-42B5-8F89-B191A92159B5}" type="presOf" srcId="{EBFC460D-13CD-4955-A5F4-3DECABD6B3C6}" destId="{6D45C762-CD73-425A-9CA0-5B15F4BFF6A3}" srcOrd="0" destOrd="0" presId="urn:microsoft.com/office/officeart/2008/layout/VerticalCurvedList"/>
    <dgm:cxn modelId="{CDF1C1BD-F8B7-485A-BA53-2FEF11C72797}" type="presOf" srcId="{73C574F6-F4C8-45AF-BC29-A83DA4D7BEBC}" destId="{FA6E1422-141D-4B9E-9DCF-A615F747B88C}" srcOrd="0" destOrd="0" presId="urn:microsoft.com/office/officeart/2008/layout/VerticalCurvedList"/>
    <dgm:cxn modelId="{7F0551CB-030C-4D4D-92DE-BD1F334E8E70}" srcId="{C2FFAA84-E9FD-4BBA-9A7D-241609A03538}" destId="{383BAA2B-7FDB-47AD-85C9-6348482E1C43}" srcOrd="3" destOrd="0" parTransId="{9E98DC5A-BF0C-4D0F-9664-EC31F9C13016}" sibTransId="{12115CEB-CE8D-401A-9743-E812B1CF7E31}"/>
    <dgm:cxn modelId="{743B68E1-2B0B-4B73-B28D-155CF55B5B75}" type="presOf" srcId="{383BAA2B-7FDB-47AD-85C9-6348482E1C43}" destId="{839A466C-10B3-4D99-A5F3-C212CF67ECF5}" srcOrd="0" destOrd="0" presId="urn:microsoft.com/office/officeart/2008/layout/VerticalCurvedList"/>
    <dgm:cxn modelId="{520520E2-D650-48E8-AC90-24671C1A8E43}" type="presOf" srcId="{BE7DC85C-9936-42E7-976B-52ADE51B3EA9}" destId="{125BC331-ACD9-4845-8781-A2E07B253596}" srcOrd="0" destOrd="0" presId="urn:microsoft.com/office/officeart/2008/layout/VerticalCurvedList"/>
    <dgm:cxn modelId="{9EFD08E9-06A6-462A-A9B4-85B929A7C0F2}" srcId="{C2FFAA84-E9FD-4BBA-9A7D-241609A03538}" destId="{73C574F6-F4C8-45AF-BC29-A83DA4D7BEBC}" srcOrd="0" destOrd="0" parTransId="{596C3F26-9B67-49BA-8F20-387620D93D35}" sibTransId="{966DB685-AF7A-4C3E-8BAA-762025431749}"/>
    <dgm:cxn modelId="{21757EED-B247-41DD-9DDF-DA9B5BBDD44F}" type="presOf" srcId="{C2FFAA84-E9FD-4BBA-9A7D-241609A03538}" destId="{2918E700-7554-448C-8572-873ABFC40187}" srcOrd="0" destOrd="0" presId="urn:microsoft.com/office/officeart/2008/layout/VerticalCurvedList"/>
    <dgm:cxn modelId="{8B0BD3A7-17B6-45EF-8D5B-84700DC1EE0F}" type="presParOf" srcId="{2918E700-7554-448C-8572-873ABFC40187}" destId="{CBF60D47-3AC8-488A-A0DD-12C7515FAA73}" srcOrd="0" destOrd="0" presId="urn:microsoft.com/office/officeart/2008/layout/VerticalCurvedList"/>
    <dgm:cxn modelId="{2529DAB3-4271-4BC9-A1AF-8F9042B14ED6}" type="presParOf" srcId="{CBF60D47-3AC8-488A-A0DD-12C7515FAA73}" destId="{388A9DDE-8CF4-4BE8-8D25-8BF12136E86E}" srcOrd="0" destOrd="0" presId="urn:microsoft.com/office/officeart/2008/layout/VerticalCurvedList"/>
    <dgm:cxn modelId="{5D691781-D051-438A-873A-42A054AF99B2}" type="presParOf" srcId="{388A9DDE-8CF4-4BE8-8D25-8BF12136E86E}" destId="{21E44C28-650D-4DA2-A0DA-51E85DE0F545}" srcOrd="0" destOrd="0" presId="urn:microsoft.com/office/officeart/2008/layout/VerticalCurvedList"/>
    <dgm:cxn modelId="{F8BB07BF-DF93-4434-9E99-3CAE730DEAD6}" type="presParOf" srcId="{388A9DDE-8CF4-4BE8-8D25-8BF12136E86E}" destId="{CF9918CE-85CF-4899-9B74-FE49D5D485BD}" srcOrd="1" destOrd="0" presId="urn:microsoft.com/office/officeart/2008/layout/VerticalCurvedList"/>
    <dgm:cxn modelId="{7059D9B2-2BCD-4523-BFDF-72F94BBD6B0D}" type="presParOf" srcId="{388A9DDE-8CF4-4BE8-8D25-8BF12136E86E}" destId="{83F0F11B-3887-4848-91FA-CC34C7F70524}" srcOrd="2" destOrd="0" presId="urn:microsoft.com/office/officeart/2008/layout/VerticalCurvedList"/>
    <dgm:cxn modelId="{CEE48958-11A9-4046-B162-869AABDD85F2}" type="presParOf" srcId="{388A9DDE-8CF4-4BE8-8D25-8BF12136E86E}" destId="{9A1472B6-B016-4489-8D4D-FF88B616B38C}" srcOrd="3" destOrd="0" presId="urn:microsoft.com/office/officeart/2008/layout/VerticalCurvedList"/>
    <dgm:cxn modelId="{1C164997-4091-494B-AF7B-07DAA5779C58}" type="presParOf" srcId="{CBF60D47-3AC8-488A-A0DD-12C7515FAA73}" destId="{FA6E1422-141D-4B9E-9DCF-A615F747B88C}" srcOrd="1" destOrd="0" presId="urn:microsoft.com/office/officeart/2008/layout/VerticalCurvedList"/>
    <dgm:cxn modelId="{A9C1C380-C84B-4570-A1E0-3AC5C65CC901}" type="presParOf" srcId="{CBF60D47-3AC8-488A-A0DD-12C7515FAA73}" destId="{E844FDA5-D25A-436B-813E-6A85077AC0AA}" srcOrd="2" destOrd="0" presId="urn:microsoft.com/office/officeart/2008/layout/VerticalCurvedList"/>
    <dgm:cxn modelId="{46E0E03D-9A2D-457A-AB6C-B5800C94B4BF}" type="presParOf" srcId="{E844FDA5-D25A-436B-813E-6A85077AC0AA}" destId="{9842E9FE-39A6-4BB2-818B-71B2482C302B}" srcOrd="0" destOrd="0" presId="urn:microsoft.com/office/officeart/2008/layout/VerticalCurvedList"/>
    <dgm:cxn modelId="{CDAD23BD-FD38-4219-918B-C8492365F6E6}" type="presParOf" srcId="{CBF60D47-3AC8-488A-A0DD-12C7515FAA73}" destId="{125BC331-ACD9-4845-8781-A2E07B253596}" srcOrd="3" destOrd="0" presId="urn:microsoft.com/office/officeart/2008/layout/VerticalCurvedList"/>
    <dgm:cxn modelId="{E2C1F20E-B821-44ED-9098-D5759B1546AD}" type="presParOf" srcId="{CBF60D47-3AC8-488A-A0DD-12C7515FAA73}" destId="{2DCBD039-CE39-433D-B656-C4D228EB6812}" srcOrd="4" destOrd="0" presId="urn:microsoft.com/office/officeart/2008/layout/VerticalCurvedList"/>
    <dgm:cxn modelId="{3CE88CCC-7B6A-4B59-89C8-E2F11A9F4494}" type="presParOf" srcId="{2DCBD039-CE39-433D-B656-C4D228EB6812}" destId="{8857D657-7BE6-4CB3-BAF3-F458AB28C98B}" srcOrd="0" destOrd="0" presId="urn:microsoft.com/office/officeart/2008/layout/VerticalCurvedList"/>
    <dgm:cxn modelId="{CC5B6E97-7006-42A0-9E89-B1358BE8D161}" type="presParOf" srcId="{CBF60D47-3AC8-488A-A0DD-12C7515FAA73}" destId="{6D45C762-CD73-425A-9CA0-5B15F4BFF6A3}" srcOrd="5" destOrd="0" presId="urn:microsoft.com/office/officeart/2008/layout/VerticalCurvedList"/>
    <dgm:cxn modelId="{7CAD9B31-4854-411B-8E23-38B198D62829}" type="presParOf" srcId="{CBF60D47-3AC8-488A-A0DD-12C7515FAA73}" destId="{10B13BDA-84B2-4443-ACB0-6D8F4E7D84DA}" srcOrd="6" destOrd="0" presId="urn:microsoft.com/office/officeart/2008/layout/VerticalCurvedList"/>
    <dgm:cxn modelId="{19A2F6E0-5931-4777-BD8E-7E359547A2B9}" type="presParOf" srcId="{10B13BDA-84B2-4443-ACB0-6D8F4E7D84DA}" destId="{D254A1B5-72C4-4083-B9E4-9B429D7040D3}" srcOrd="0" destOrd="0" presId="urn:microsoft.com/office/officeart/2008/layout/VerticalCurvedList"/>
    <dgm:cxn modelId="{4DDB1C38-99C6-44C8-97EE-B56F25A2CBDD}" type="presParOf" srcId="{CBF60D47-3AC8-488A-A0DD-12C7515FAA73}" destId="{839A466C-10B3-4D99-A5F3-C212CF67ECF5}" srcOrd="7" destOrd="0" presId="urn:microsoft.com/office/officeart/2008/layout/VerticalCurvedList"/>
    <dgm:cxn modelId="{8B025561-4B97-4F1E-B918-3FC9ED940FED}" type="presParOf" srcId="{CBF60D47-3AC8-488A-A0DD-12C7515FAA73}" destId="{99C97607-37CE-4697-97CB-F802864C1260}" srcOrd="8" destOrd="0" presId="urn:microsoft.com/office/officeart/2008/layout/VerticalCurvedList"/>
    <dgm:cxn modelId="{EBC19882-6AE8-497E-9171-887A54B8CFDE}" type="presParOf" srcId="{99C97607-37CE-4697-97CB-F802864C1260}" destId="{56C05E42-F035-4E4C-8345-684A4B5D46E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222CDF-A9BE-43F7-8896-D9F89A79998D}" type="doc">
      <dgm:prSet loTypeId="urn:microsoft.com/office/officeart/2005/8/layout/vList3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2D61438-91B2-4394-8974-12ADBC1F9F7B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Positive correlation</a:t>
          </a:r>
          <a:endParaRPr lang="en-US" dirty="0"/>
        </a:p>
      </dgm:t>
    </dgm:pt>
    <dgm:pt modelId="{0989CC53-CF7C-46D0-B37A-C832533DDAEE}" type="parTrans" cxnId="{0361D015-A543-4C8E-B53C-332749D1BF53}">
      <dgm:prSet/>
      <dgm:spPr/>
      <dgm:t>
        <a:bodyPr/>
        <a:lstStyle/>
        <a:p>
          <a:endParaRPr lang="en-US"/>
        </a:p>
      </dgm:t>
    </dgm:pt>
    <dgm:pt modelId="{8144EAD0-EA16-46D6-A44D-72E4AE703627}" type="sibTrans" cxnId="{0361D015-A543-4C8E-B53C-332749D1BF53}">
      <dgm:prSet/>
      <dgm:spPr/>
      <dgm:t>
        <a:bodyPr/>
        <a:lstStyle/>
        <a:p>
          <a:endParaRPr lang="en-US"/>
        </a:p>
      </dgm:t>
    </dgm:pt>
    <dgm:pt modelId="{8290A008-DAB3-4FD4-9536-D0073DE4666B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Twitter activity:</a:t>
          </a:r>
          <a:endParaRPr lang="en-US" dirty="0"/>
        </a:p>
      </dgm:t>
    </dgm:pt>
    <dgm:pt modelId="{658BDB70-FE94-4FFF-8E36-5AB8E5DF0899}" type="parTrans" cxnId="{5D27A29B-82EC-4CCB-AD5F-5CFC9E949B19}">
      <dgm:prSet/>
      <dgm:spPr/>
      <dgm:t>
        <a:bodyPr/>
        <a:lstStyle/>
        <a:p>
          <a:endParaRPr lang="en-US"/>
        </a:p>
      </dgm:t>
    </dgm:pt>
    <dgm:pt modelId="{317D3DAE-84D8-4A4C-8CFF-E7EAB4936837}" type="sibTrans" cxnId="{5D27A29B-82EC-4CCB-AD5F-5CFC9E949B19}">
      <dgm:prSet/>
      <dgm:spPr/>
      <dgm:t>
        <a:bodyPr/>
        <a:lstStyle/>
        <a:p>
          <a:endParaRPr lang="en-US"/>
        </a:p>
      </dgm:t>
    </dgm:pt>
    <dgm:pt modelId="{B24B5C93-9550-43AA-A48C-8D6F96465347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Price</a:t>
          </a:r>
          <a:endParaRPr lang="en-US" dirty="0"/>
        </a:p>
      </dgm:t>
    </dgm:pt>
    <dgm:pt modelId="{49D932F1-36BE-490A-A184-780EDA03447A}" type="parTrans" cxnId="{2CF92EED-E589-478A-86A4-400523F34469}">
      <dgm:prSet/>
      <dgm:spPr/>
      <dgm:t>
        <a:bodyPr/>
        <a:lstStyle/>
        <a:p>
          <a:endParaRPr lang="en-US"/>
        </a:p>
      </dgm:t>
    </dgm:pt>
    <dgm:pt modelId="{6E8F8DB3-C419-436D-AA3E-3F4C59FCDC1D}" type="sibTrans" cxnId="{2CF92EED-E589-478A-86A4-400523F34469}">
      <dgm:prSet/>
      <dgm:spPr/>
      <dgm:t>
        <a:bodyPr/>
        <a:lstStyle/>
        <a:p>
          <a:endParaRPr lang="en-US"/>
        </a:p>
      </dgm:t>
    </dgm:pt>
    <dgm:pt modelId="{F0C51D5D-1835-4F5B-8C85-6FFCFE4D9760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General perception on “</a:t>
          </a:r>
          <a:r>
            <a:rPr lang="en-US" b="0" i="0" u="none" dirty="0" err="1"/>
            <a:t>wallstreet</a:t>
          </a:r>
          <a:r>
            <a:rPr lang="en-US" b="0" i="0" u="none" dirty="0"/>
            <a:t>” is the stock value already too high</a:t>
          </a:r>
          <a:endParaRPr lang="en-US" dirty="0"/>
        </a:p>
      </dgm:t>
    </dgm:pt>
    <dgm:pt modelId="{973A3DAF-6AB8-4905-A735-BB2FFCB4B61D}" type="parTrans" cxnId="{AD09A685-EBFF-4260-84CA-F03250FC19D0}">
      <dgm:prSet/>
      <dgm:spPr/>
      <dgm:t>
        <a:bodyPr/>
        <a:lstStyle/>
        <a:p>
          <a:endParaRPr lang="en-US"/>
        </a:p>
      </dgm:t>
    </dgm:pt>
    <dgm:pt modelId="{93E1E91F-FED2-4A9B-AEE4-2A1F299F6A8C}" type="sibTrans" cxnId="{AD09A685-EBFF-4260-84CA-F03250FC19D0}">
      <dgm:prSet/>
      <dgm:spPr/>
      <dgm:t>
        <a:bodyPr/>
        <a:lstStyle/>
        <a:p>
          <a:endParaRPr lang="en-US"/>
        </a:p>
      </dgm:t>
    </dgm:pt>
    <dgm:pt modelId="{2CBB91C0-064E-4580-9C0C-AB9141189009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Low: 2 tweets per min</a:t>
          </a:r>
          <a:endParaRPr lang="en-US" dirty="0"/>
        </a:p>
      </dgm:t>
    </dgm:pt>
    <dgm:pt modelId="{1B056E71-2E44-4C03-93EA-B77EB561F67E}" type="parTrans" cxnId="{D5AAC8E7-C2AF-4F07-950E-EE8F16313B71}">
      <dgm:prSet/>
      <dgm:spPr/>
      <dgm:t>
        <a:bodyPr/>
        <a:lstStyle/>
        <a:p>
          <a:endParaRPr lang="en-US"/>
        </a:p>
      </dgm:t>
    </dgm:pt>
    <dgm:pt modelId="{7A56A9EC-BD61-4A30-8C56-5435CC659C4B}" type="sibTrans" cxnId="{D5AAC8E7-C2AF-4F07-950E-EE8F16313B71}">
      <dgm:prSet/>
      <dgm:spPr/>
      <dgm:t>
        <a:bodyPr/>
        <a:lstStyle/>
        <a:p>
          <a:endParaRPr lang="en-US"/>
        </a:p>
      </dgm:t>
    </dgm:pt>
    <dgm:pt modelId="{278F67CF-4FB7-40A2-B4F1-31DE8323DF7E}">
      <dgm:prSet phldrT="[Text]"/>
      <dgm:spPr>
        <a:solidFill>
          <a:srgbClr val="121725">
            <a:alpha val="52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High 110 tweets per min</a:t>
          </a:r>
          <a:endParaRPr lang="en-US" dirty="0"/>
        </a:p>
      </dgm:t>
    </dgm:pt>
    <dgm:pt modelId="{B0D354AF-8A77-4A49-9503-AD7D51771FE6}" type="parTrans" cxnId="{B6540175-4582-47BA-8069-79401A9BFD3E}">
      <dgm:prSet/>
      <dgm:spPr/>
      <dgm:t>
        <a:bodyPr/>
        <a:lstStyle/>
        <a:p>
          <a:endParaRPr lang="en-US"/>
        </a:p>
      </dgm:t>
    </dgm:pt>
    <dgm:pt modelId="{6531D0BE-04C1-4092-A9DB-D4172ECF4AB6}" type="sibTrans" cxnId="{B6540175-4582-47BA-8069-79401A9BFD3E}">
      <dgm:prSet/>
      <dgm:spPr/>
      <dgm:t>
        <a:bodyPr/>
        <a:lstStyle/>
        <a:p>
          <a:endParaRPr lang="en-US"/>
        </a:p>
      </dgm:t>
    </dgm:pt>
    <dgm:pt modelId="{ED09B729-EE1B-4C18-8208-64724600D94B}" type="pres">
      <dgm:prSet presAssocID="{90222CDF-A9BE-43F7-8896-D9F89A79998D}" presName="linearFlow" presStyleCnt="0">
        <dgm:presLayoutVars>
          <dgm:dir/>
          <dgm:resizeHandles val="exact"/>
        </dgm:presLayoutVars>
      </dgm:prSet>
      <dgm:spPr/>
    </dgm:pt>
    <dgm:pt modelId="{4F54AD2E-BF0F-420E-9BDE-6245397E490E}" type="pres">
      <dgm:prSet presAssocID="{92D61438-91B2-4394-8974-12ADBC1F9F7B}" presName="composite" presStyleCnt="0"/>
      <dgm:spPr/>
    </dgm:pt>
    <dgm:pt modelId="{014E53CA-FDC6-4531-8607-8A5F2258F296}" type="pres">
      <dgm:prSet presAssocID="{92D61438-91B2-4394-8974-12ADBC1F9F7B}" presName="imgShp" presStyleLbl="fgImgPlace1" presStyleIdx="0" presStyleCnt="4"/>
      <dgm:spPr>
        <a:solidFill>
          <a:srgbClr val="121725"/>
        </a:solidFill>
        <a:ln>
          <a:noFill/>
        </a:ln>
      </dgm:spPr>
    </dgm:pt>
    <dgm:pt modelId="{A67FC23D-B9D1-4AB4-AD6F-13A7A8430679}" type="pres">
      <dgm:prSet presAssocID="{92D61438-91B2-4394-8974-12ADBC1F9F7B}" presName="txShp" presStyleLbl="node1" presStyleIdx="0" presStyleCnt="4">
        <dgm:presLayoutVars>
          <dgm:bulletEnabled val="1"/>
        </dgm:presLayoutVars>
      </dgm:prSet>
      <dgm:spPr/>
    </dgm:pt>
    <dgm:pt modelId="{4879FDCE-3D13-4E1A-B545-3E9E87325EE9}" type="pres">
      <dgm:prSet presAssocID="{8144EAD0-EA16-46D6-A44D-72E4AE703627}" presName="spacing" presStyleCnt="0"/>
      <dgm:spPr/>
    </dgm:pt>
    <dgm:pt modelId="{A5B1504C-B249-4259-A0AD-D914B24F477B}" type="pres">
      <dgm:prSet presAssocID="{8290A008-DAB3-4FD4-9536-D0073DE4666B}" presName="composite" presStyleCnt="0"/>
      <dgm:spPr/>
    </dgm:pt>
    <dgm:pt modelId="{4BC7A6B6-C27D-40B4-B309-38E6565DE4E6}" type="pres">
      <dgm:prSet presAssocID="{8290A008-DAB3-4FD4-9536-D0073DE4666B}" presName="imgShp" presStyleLbl="fgImgPlace1" presStyleIdx="1" presStyleCnt="4"/>
      <dgm:spPr>
        <a:solidFill>
          <a:srgbClr val="121725"/>
        </a:solidFill>
        <a:ln>
          <a:noFill/>
        </a:ln>
      </dgm:spPr>
    </dgm:pt>
    <dgm:pt modelId="{C4C2790B-80BB-4B53-9AA7-9E8FB3C60B93}" type="pres">
      <dgm:prSet presAssocID="{8290A008-DAB3-4FD4-9536-D0073DE4666B}" presName="txShp" presStyleLbl="node1" presStyleIdx="1" presStyleCnt="4">
        <dgm:presLayoutVars>
          <dgm:bulletEnabled val="1"/>
        </dgm:presLayoutVars>
      </dgm:prSet>
      <dgm:spPr/>
    </dgm:pt>
    <dgm:pt modelId="{B5428C41-C526-491A-8DA3-20EC9D364443}" type="pres">
      <dgm:prSet presAssocID="{317D3DAE-84D8-4A4C-8CFF-E7EAB4936837}" presName="spacing" presStyleCnt="0"/>
      <dgm:spPr/>
    </dgm:pt>
    <dgm:pt modelId="{32280DC0-C9BA-46AD-ACF8-127A9D155A10}" type="pres">
      <dgm:prSet presAssocID="{B24B5C93-9550-43AA-A48C-8D6F96465347}" presName="composite" presStyleCnt="0"/>
      <dgm:spPr/>
    </dgm:pt>
    <dgm:pt modelId="{BC427D2E-F583-4A15-B900-04C09075E046}" type="pres">
      <dgm:prSet presAssocID="{B24B5C93-9550-43AA-A48C-8D6F96465347}" presName="imgShp" presStyleLbl="fgImgPlace1" presStyleIdx="2" presStyleCnt="4"/>
      <dgm:spPr>
        <a:solidFill>
          <a:srgbClr val="121725"/>
        </a:solidFill>
        <a:ln>
          <a:noFill/>
        </a:ln>
      </dgm:spPr>
    </dgm:pt>
    <dgm:pt modelId="{1E796986-F1D2-48C3-9CD6-8A38DE470BF8}" type="pres">
      <dgm:prSet presAssocID="{B24B5C93-9550-43AA-A48C-8D6F96465347}" presName="txShp" presStyleLbl="node1" presStyleIdx="2" presStyleCnt="4">
        <dgm:presLayoutVars>
          <dgm:bulletEnabled val="1"/>
        </dgm:presLayoutVars>
      </dgm:prSet>
      <dgm:spPr/>
    </dgm:pt>
    <dgm:pt modelId="{0053125E-7D31-49DB-A6A4-CB2995D7C607}" type="pres">
      <dgm:prSet presAssocID="{6E8F8DB3-C419-436D-AA3E-3F4C59FCDC1D}" presName="spacing" presStyleCnt="0"/>
      <dgm:spPr/>
    </dgm:pt>
    <dgm:pt modelId="{7D8E78AF-499F-4C1B-B14B-0B1526C935B3}" type="pres">
      <dgm:prSet presAssocID="{F0C51D5D-1835-4F5B-8C85-6FFCFE4D9760}" presName="composite" presStyleCnt="0"/>
      <dgm:spPr/>
    </dgm:pt>
    <dgm:pt modelId="{D879A056-E9DC-4E83-A4ED-0193F5AE5634}" type="pres">
      <dgm:prSet presAssocID="{F0C51D5D-1835-4F5B-8C85-6FFCFE4D9760}" presName="imgShp" presStyleLbl="fgImgPlace1" presStyleIdx="3" presStyleCnt="4"/>
      <dgm:spPr>
        <a:solidFill>
          <a:srgbClr val="121725"/>
        </a:solidFill>
        <a:ln>
          <a:noFill/>
        </a:ln>
      </dgm:spPr>
    </dgm:pt>
    <dgm:pt modelId="{8969A1E2-94F9-4F65-93CE-50B5F4EF5C93}" type="pres">
      <dgm:prSet presAssocID="{F0C51D5D-1835-4F5B-8C85-6FFCFE4D9760}" presName="txShp" presStyleLbl="node1" presStyleIdx="3" presStyleCnt="4">
        <dgm:presLayoutVars>
          <dgm:bulletEnabled val="1"/>
        </dgm:presLayoutVars>
      </dgm:prSet>
      <dgm:spPr/>
    </dgm:pt>
  </dgm:ptLst>
  <dgm:cxnLst>
    <dgm:cxn modelId="{0361D015-A543-4C8E-B53C-332749D1BF53}" srcId="{90222CDF-A9BE-43F7-8896-D9F89A79998D}" destId="{92D61438-91B2-4394-8974-12ADBC1F9F7B}" srcOrd="0" destOrd="0" parTransId="{0989CC53-CF7C-46D0-B37A-C832533DDAEE}" sibTransId="{8144EAD0-EA16-46D6-A44D-72E4AE703627}"/>
    <dgm:cxn modelId="{41B33A26-FB6E-40D2-9467-6F43CB2FFC63}" type="presOf" srcId="{B24B5C93-9550-43AA-A48C-8D6F96465347}" destId="{1E796986-F1D2-48C3-9CD6-8A38DE470BF8}" srcOrd="0" destOrd="0" presId="urn:microsoft.com/office/officeart/2005/8/layout/vList3"/>
    <dgm:cxn modelId="{69910B43-8CA8-4CE6-855C-AF3C17FC862A}" type="presOf" srcId="{2CBB91C0-064E-4580-9C0C-AB9141189009}" destId="{C4C2790B-80BB-4B53-9AA7-9E8FB3C60B93}" srcOrd="0" destOrd="1" presId="urn:microsoft.com/office/officeart/2005/8/layout/vList3"/>
    <dgm:cxn modelId="{F3F76A65-EFF2-4B68-A964-55FB31A8C0D6}" type="presOf" srcId="{90222CDF-A9BE-43F7-8896-D9F89A79998D}" destId="{ED09B729-EE1B-4C18-8208-64724600D94B}" srcOrd="0" destOrd="0" presId="urn:microsoft.com/office/officeart/2005/8/layout/vList3"/>
    <dgm:cxn modelId="{57D31C6C-F8A4-4F3B-B529-8F32496F4BE6}" type="presOf" srcId="{278F67CF-4FB7-40A2-B4F1-31DE8323DF7E}" destId="{C4C2790B-80BB-4B53-9AA7-9E8FB3C60B93}" srcOrd="0" destOrd="2" presId="urn:microsoft.com/office/officeart/2005/8/layout/vList3"/>
    <dgm:cxn modelId="{B6540175-4582-47BA-8069-79401A9BFD3E}" srcId="{8290A008-DAB3-4FD4-9536-D0073DE4666B}" destId="{278F67CF-4FB7-40A2-B4F1-31DE8323DF7E}" srcOrd="1" destOrd="0" parTransId="{B0D354AF-8A77-4A49-9503-AD7D51771FE6}" sibTransId="{6531D0BE-04C1-4092-A9DB-D4172ECF4AB6}"/>
    <dgm:cxn modelId="{0EFB297E-4273-4AD5-98A5-DA65EBC83A2D}" type="presOf" srcId="{F0C51D5D-1835-4F5B-8C85-6FFCFE4D9760}" destId="{8969A1E2-94F9-4F65-93CE-50B5F4EF5C93}" srcOrd="0" destOrd="0" presId="urn:microsoft.com/office/officeart/2005/8/layout/vList3"/>
    <dgm:cxn modelId="{AD09A685-EBFF-4260-84CA-F03250FC19D0}" srcId="{90222CDF-A9BE-43F7-8896-D9F89A79998D}" destId="{F0C51D5D-1835-4F5B-8C85-6FFCFE4D9760}" srcOrd="3" destOrd="0" parTransId="{973A3DAF-6AB8-4905-A735-BB2FFCB4B61D}" sibTransId="{93E1E91F-FED2-4A9B-AEE4-2A1F299F6A8C}"/>
    <dgm:cxn modelId="{5D27A29B-82EC-4CCB-AD5F-5CFC9E949B19}" srcId="{90222CDF-A9BE-43F7-8896-D9F89A79998D}" destId="{8290A008-DAB3-4FD4-9536-D0073DE4666B}" srcOrd="1" destOrd="0" parTransId="{658BDB70-FE94-4FFF-8E36-5AB8E5DF0899}" sibTransId="{317D3DAE-84D8-4A4C-8CFF-E7EAB4936837}"/>
    <dgm:cxn modelId="{BA663CB3-2574-4D49-B200-1E7C7348C8D7}" type="presOf" srcId="{92D61438-91B2-4394-8974-12ADBC1F9F7B}" destId="{A67FC23D-B9D1-4AB4-AD6F-13A7A8430679}" srcOrd="0" destOrd="0" presId="urn:microsoft.com/office/officeart/2005/8/layout/vList3"/>
    <dgm:cxn modelId="{D5AAC8E7-C2AF-4F07-950E-EE8F16313B71}" srcId="{8290A008-DAB3-4FD4-9536-D0073DE4666B}" destId="{2CBB91C0-064E-4580-9C0C-AB9141189009}" srcOrd="0" destOrd="0" parTransId="{1B056E71-2E44-4C03-93EA-B77EB561F67E}" sibTransId="{7A56A9EC-BD61-4A30-8C56-5435CC659C4B}"/>
    <dgm:cxn modelId="{2CF92EED-E589-478A-86A4-400523F34469}" srcId="{90222CDF-A9BE-43F7-8896-D9F89A79998D}" destId="{B24B5C93-9550-43AA-A48C-8D6F96465347}" srcOrd="2" destOrd="0" parTransId="{49D932F1-36BE-490A-A184-780EDA03447A}" sibTransId="{6E8F8DB3-C419-436D-AA3E-3F4C59FCDC1D}"/>
    <dgm:cxn modelId="{DF5142EF-F9A0-467F-9E86-5234C1037055}" type="presOf" srcId="{8290A008-DAB3-4FD4-9536-D0073DE4666B}" destId="{C4C2790B-80BB-4B53-9AA7-9E8FB3C60B93}" srcOrd="0" destOrd="0" presId="urn:microsoft.com/office/officeart/2005/8/layout/vList3"/>
    <dgm:cxn modelId="{E701B8B9-CFAE-41B9-BEED-019F7063BE62}" type="presParOf" srcId="{ED09B729-EE1B-4C18-8208-64724600D94B}" destId="{4F54AD2E-BF0F-420E-9BDE-6245397E490E}" srcOrd="0" destOrd="0" presId="urn:microsoft.com/office/officeart/2005/8/layout/vList3"/>
    <dgm:cxn modelId="{D7C166F2-0D27-4326-8386-86DD1CE5291E}" type="presParOf" srcId="{4F54AD2E-BF0F-420E-9BDE-6245397E490E}" destId="{014E53CA-FDC6-4531-8607-8A5F2258F296}" srcOrd="0" destOrd="0" presId="urn:microsoft.com/office/officeart/2005/8/layout/vList3"/>
    <dgm:cxn modelId="{6F21D0F3-78EC-477D-9DA4-B64A6980B34C}" type="presParOf" srcId="{4F54AD2E-BF0F-420E-9BDE-6245397E490E}" destId="{A67FC23D-B9D1-4AB4-AD6F-13A7A8430679}" srcOrd="1" destOrd="0" presId="urn:microsoft.com/office/officeart/2005/8/layout/vList3"/>
    <dgm:cxn modelId="{BCD9F948-AFC4-48C7-A2D3-2F932252E7DA}" type="presParOf" srcId="{ED09B729-EE1B-4C18-8208-64724600D94B}" destId="{4879FDCE-3D13-4E1A-B545-3E9E87325EE9}" srcOrd="1" destOrd="0" presId="urn:microsoft.com/office/officeart/2005/8/layout/vList3"/>
    <dgm:cxn modelId="{B961A54F-4309-441A-801C-FDE876076DA1}" type="presParOf" srcId="{ED09B729-EE1B-4C18-8208-64724600D94B}" destId="{A5B1504C-B249-4259-A0AD-D914B24F477B}" srcOrd="2" destOrd="0" presId="urn:microsoft.com/office/officeart/2005/8/layout/vList3"/>
    <dgm:cxn modelId="{73287D2B-F3DB-43F9-8141-E12B9A91CCBD}" type="presParOf" srcId="{A5B1504C-B249-4259-A0AD-D914B24F477B}" destId="{4BC7A6B6-C27D-40B4-B309-38E6565DE4E6}" srcOrd="0" destOrd="0" presId="urn:microsoft.com/office/officeart/2005/8/layout/vList3"/>
    <dgm:cxn modelId="{1A510B90-0405-42AA-B4D7-E4B1D66A6156}" type="presParOf" srcId="{A5B1504C-B249-4259-A0AD-D914B24F477B}" destId="{C4C2790B-80BB-4B53-9AA7-9E8FB3C60B93}" srcOrd="1" destOrd="0" presId="urn:microsoft.com/office/officeart/2005/8/layout/vList3"/>
    <dgm:cxn modelId="{7E4FDA91-B798-461A-A12E-E71A01C2BD59}" type="presParOf" srcId="{ED09B729-EE1B-4C18-8208-64724600D94B}" destId="{B5428C41-C526-491A-8DA3-20EC9D364443}" srcOrd="3" destOrd="0" presId="urn:microsoft.com/office/officeart/2005/8/layout/vList3"/>
    <dgm:cxn modelId="{1E68797F-5CF1-4B04-B64B-CD716FF75E78}" type="presParOf" srcId="{ED09B729-EE1B-4C18-8208-64724600D94B}" destId="{32280DC0-C9BA-46AD-ACF8-127A9D155A10}" srcOrd="4" destOrd="0" presId="urn:microsoft.com/office/officeart/2005/8/layout/vList3"/>
    <dgm:cxn modelId="{1573936E-D52D-4190-9609-16D8EF21AD7A}" type="presParOf" srcId="{32280DC0-C9BA-46AD-ACF8-127A9D155A10}" destId="{BC427D2E-F583-4A15-B900-04C09075E046}" srcOrd="0" destOrd="0" presId="urn:microsoft.com/office/officeart/2005/8/layout/vList3"/>
    <dgm:cxn modelId="{1BA85AAF-104D-4750-B0AD-3D6EC2CDC7A2}" type="presParOf" srcId="{32280DC0-C9BA-46AD-ACF8-127A9D155A10}" destId="{1E796986-F1D2-48C3-9CD6-8A38DE470BF8}" srcOrd="1" destOrd="0" presId="urn:microsoft.com/office/officeart/2005/8/layout/vList3"/>
    <dgm:cxn modelId="{805286FD-4269-432C-B746-76AB86E36FCB}" type="presParOf" srcId="{ED09B729-EE1B-4C18-8208-64724600D94B}" destId="{0053125E-7D31-49DB-A6A4-CB2995D7C607}" srcOrd="5" destOrd="0" presId="urn:microsoft.com/office/officeart/2005/8/layout/vList3"/>
    <dgm:cxn modelId="{DE1F4B2C-EDA5-422D-AB39-ADEAF009751F}" type="presParOf" srcId="{ED09B729-EE1B-4C18-8208-64724600D94B}" destId="{7D8E78AF-499F-4C1B-B14B-0B1526C935B3}" srcOrd="6" destOrd="0" presId="urn:microsoft.com/office/officeart/2005/8/layout/vList3"/>
    <dgm:cxn modelId="{016E07FA-8079-4035-AC6C-D17670F43EE2}" type="presParOf" srcId="{7D8E78AF-499F-4C1B-B14B-0B1526C935B3}" destId="{D879A056-E9DC-4E83-A4ED-0193F5AE5634}" srcOrd="0" destOrd="0" presId="urn:microsoft.com/office/officeart/2005/8/layout/vList3"/>
    <dgm:cxn modelId="{C0A7B434-BD7F-41B0-9A64-66CFA5DC70B2}" type="presParOf" srcId="{7D8E78AF-499F-4C1B-B14B-0B1526C935B3}" destId="{8969A1E2-94F9-4F65-93CE-50B5F4EF5C93}" srcOrd="1" destOrd="0" presId="urn:microsoft.com/office/officeart/2005/8/layout/vList3"/>
  </dgm:cxnLst>
  <dgm:bg>
    <a:gradFill>
      <a:gsLst>
        <a:gs pos="0">
          <a:schemeClr val="tx2">
            <a:lumMod val="50000"/>
            <a:alpha val="69000"/>
          </a:schemeClr>
        </a:gs>
        <a:gs pos="65000">
          <a:schemeClr val="tx1">
            <a:lumMod val="95000"/>
            <a:lumOff val="5000"/>
          </a:schemeClr>
        </a:gs>
      </a:gsLst>
      <a:lin ang="108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61BC82-16AC-4A3B-81DE-145D70AE086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CFC2C-820C-4B5B-8883-EC99A5BF1F3D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Strong positive correlation between twitter interactions and the price of the stock.</a:t>
          </a:r>
          <a:endParaRPr lang="en-US" dirty="0"/>
        </a:p>
      </dgm:t>
    </dgm:pt>
    <dgm:pt modelId="{378BA870-6BA9-4777-97C6-A8D2AA15D84D}" type="parTrans" cxnId="{669CCC1F-1087-48AC-8D1B-809CB55F65F4}">
      <dgm:prSet/>
      <dgm:spPr/>
      <dgm:t>
        <a:bodyPr/>
        <a:lstStyle/>
        <a:p>
          <a:endParaRPr lang="en-US"/>
        </a:p>
      </dgm:t>
    </dgm:pt>
    <dgm:pt modelId="{1CDED5CA-720D-4D6A-9783-FC6F70626B64}" type="sibTrans" cxnId="{669CCC1F-1087-48AC-8D1B-809CB55F65F4}">
      <dgm:prSet/>
      <dgm:spPr/>
      <dgm:t>
        <a:bodyPr/>
        <a:lstStyle/>
        <a:p>
          <a:endParaRPr lang="en-US"/>
        </a:p>
      </dgm:t>
    </dgm:pt>
    <dgm:pt modelId="{8B31465B-F747-4EAE-A7BC-C6586950802F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As the stock price rose the number of twitter activity followed.</a:t>
          </a:r>
          <a:endParaRPr lang="en-US" dirty="0"/>
        </a:p>
      </dgm:t>
    </dgm:pt>
    <dgm:pt modelId="{F91E720C-88DF-4427-9571-996A0E95CEBD}" type="parTrans" cxnId="{3140B7DE-6D10-4BF4-AFBA-A58E0D113004}">
      <dgm:prSet/>
      <dgm:spPr/>
      <dgm:t>
        <a:bodyPr/>
        <a:lstStyle/>
        <a:p>
          <a:endParaRPr lang="en-US"/>
        </a:p>
      </dgm:t>
    </dgm:pt>
    <dgm:pt modelId="{3F25DCF1-D22E-4A71-B7DA-5760BF8AF9C5}" type="sibTrans" cxnId="{3140B7DE-6D10-4BF4-AFBA-A58E0D113004}">
      <dgm:prSet/>
      <dgm:spPr/>
      <dgm:t>
        <a:bodyPr/>
        <a:lstStyle/>
        <a:p>
          <a:endParaRPr lang="en-US"/>
        </a:p>
      </dgm:t>
    </dgm:pt>
    <dgm:pt modelId="{580BB0DF-4B28-423C-80C7-0B823F8D4DB4}" type="pres">
      <dgm:prSet presAssocID="{F161BC82-16AC-4A3B-81DE-145D70AE0865}" presName="Name0" presStyleCnt="0">
        <dgm:presLayoutVars>
          <dgm:chMax val="7"/>
          <dgm:chPref val="7"/>
          <dgm:dir/>
        </dgm:presLayoutVars>
      </dgm:prSet>
      <dgm:spPr/>
    </dgm:pt>
    <dgm:pt modelId="{C0D4D21D-6832-449C-A289-4F8BC0391B44}" type="pres">
      <dgm:prSet presAssocID="{F161BC82-16AC-4A3B-81DE-145D70AE0865}" presName="Name1" presStyleCnt="0"/>
      <dgm:spPr/>
    </dgm:pt>
    <dgm:pt modelId="{1C9588FA-878F-4F5F-B789-A3A397ACA8D0}" type="pres">
      <dgm:prSet presAssocID="{F161BC82-16AC-4A3B-81DE-145D70AE0865}" presName="cycle" presStyleCnt="0"/>
      <dgm:spPr/>
    </dgm:pt>
    <dgm:pt modelId="{4F214613-8DEA-429D-8D37-A30B9060DE80}" type="pres">
      <dgm:prSet presAssocID="{F161BC82-16AC-4A3B-81DE-145D70AE0865}" presName="srcNode" presStyleLbl="node1" presStyleIdx="0" presStyleCnt="2"/>
      <dgm:spPr/>
    </dgm:pt>
    <dgm:pt modelId="{0E3426AF-23A5-49E0-9E41-1A99E29DBCF2}" type="pres">
      <dgm:prSet presAssocID="{F161BC82-16AC-4A3B-81DE-145D70AE0865}" presName="conn" presStyleLbl="parChTrans1D2" presStyleIdx="0" presStyleCnt="1"/>
      <dgm:spPr/>
    </dgm:pt>
    <dgm:pt modelId="{0A85D5EF-A51A-412B-9B5E-785F8F361D7D}" type="pres">
      <dgm:prSet presAssocID="{F161BC82-16AC-4A3B-81DE-145D70AE0865}" presName="extraNode" presStyleLbl="node1" presStyleIdx="0" presStyleCnt="2"/>
      <dgm:spPr/>
    </dgm:pt>
    <dgm:pt modelId="{9512417F-3417-4A52-A254-09D381DC5133}" type="pres">
      <dgm:prSet presAssocID="{F161BC82-16AC-4A3B-81DE-145D70AE0865}" presName="dstNode" presStyleLbl="node1" presStyleIdx="0" presStyleCnt="2"/>
      <dgm:spPr/>
    </dgm:pt>
    <dgm:pt modelId="{2D5040BF-0371-4522-9DD3-D3F6B1FC6336}" type="pres">
      <dgm:prSet presAssocID="{59ACFC2C-820C-4B5B-8883-EC99A5BF1F3D}" presName="text_1" presStyleLbl="node1" presStyleIdx="0" presStyleCnt="2">
        <dgm:presLayoutVars>
          <dgm:bulletEnabled val="1"/>
        </dgm:presLayoutVars>
      </dgm:prSet>
      <dgm:spPr/>
    </dgm:pt>
    <dgm:pt modelId="{7AA07931-9F88-45FF-B09A-43A18145D94C}" type="pres">
      <dgm:prSet presAssocID="{59ACFC2C-820C-4B5B-8883-EC99A5BF1F3D}" presName="accent_1" presStyleCnt="0"/>
      <dgm:spPr/>
    </dgm:pt>
    <dgm:pt modelId="{0468764F-901D-40AF-8F63-A60E74AAB660}" type="pres">
      <dgm:prSet presAssocID="{59ACFC2C-820C-4B5B-8883-EC99A5BF1F3D}" presName="accentRepeatNode" presStyleLbl="solidFgAcc1" presStyleIdx="0" presStyleCnt="2"/>
      <dgm:spPr>
        <a:solidFill>
          <a:srgbClr val="1B202D"/>
        </a:solidFill>
        <a:ln>
          <a:noFill/>
        </a:ln>
      </dgm:spPr>
    </dgm:pt>
    <dgm:pt modelId="{B965649D-3D8D-4546-8528-0819152C9BCC}" type="pres">
      <dgm:prSet presAssocID="{8B31465B-F747-4EAE-A7BC-C6586950802F}" presName="text_2" presStyleLbl="node1" presStyleIdx="1" presStyleCnt="2">
        <dgm:presLayoutVars>
          <dgm:bulletEnabled val="1"/>
        </dgm:presLayoutVars>
      </dgm:prSet>
      <dgm:spPr/>
    </dgm:pt>
    <dgm:pt modelId="{F365CB95-6AAC-4B5F-9BC2-5746419AC2BB}" type="pres">
      <dgm:prSet presAssocID="{8B31465B-F747-4EAE-A7BC-C6586950802F}" presName="accent_2" presStyleCnt="0"/>
      <dgm:spPr/>
    </dgm:pt>
    <dgm:pt modelId="{AFC6FA23-EC46-46E7-A2AA-876924057985}" type="pres">
      <dgm:prSet presAssocID="{8B31465B-F747-4EAE-A7BC-C6586950802F}" presName="accentRepeatNode" presStyleLbl="solidFgAcc1" presStyleIdx="1" presStyleCnt="2"/>
      <dgm:spPr>
        <a:solidFill>
          <a:srgbClr val="1B202D"/>
        </a:solidFill>
        <a:ln>
          <a:noFill/>
        </a:ln>
      </dgm:spPr>
    </dgm:pt>
  </dgm:ptLst>
  <dgm:cxnLst>
    <dgm:cxn modelId="{669CCC1F-1087-48AC-8D1B-809CB55F65F4}" srcId="{F161BC82-16AC-4A3B-81DE-145D70AE0865}" destId="{59ACFC2C-820C-4B5B-8883-EC99A5BF1F3D}" srcOrd="0" destOrd="0" parTransId="{378BA870-6BA9-4777-97C6-A8D2AA15D84D}" sibTransId="{1CDED5CA-720D-4D6A-9783-FC6F70626B64}"/>
    <dgm:cxn modelId="{93764671-6D6C-4453-955E-68BB57C50812}" type="presOf" srcId="{F161BC82-16AC-4A3B-81DE-145D70AE0865}" destId="{580BB0DF-4B28-423C-80C7-0B823F8D4DB4}" srcOrd="0" destOrd="0" presId="urn:microsoft.com/office/officeart/2008/layout/VerticalCurvedList"/>
    <dgm:cxn modelId="{AFB2CB99-504F-480F-B58A-1AC980938808}" type="presOf" srcId="{1CDED5CA-720D-4D6A-9783-FC6F70626B64}" destId="{0E3426AF-23A5-49E0-9E41-1A99E29DBCF2}" srcOrd="0" destOrd="0" presId="urn:microsoft.com/office/officeart/2008/layout/VerticalCurvedList"/>
    <dgm:cxn modelId="{BC6298C7-3F0A-4745-A7ED-C6F72C73207A}" type="presOf" srcId="{59ACFC2C-820C-4B5B-8883-EC99A5BF1F3D}" destId="{2D5040BF-0371-4522-9DD3-D3F6B1FC6336}" srcOrd="0" destOrd="0" presId="urn:microsoft.com/office/officeart/2008/layout/VerticalCurvedList"/>
    <dgm:cxn modelId="{3140B7DE-6D10-4BF4-AFBA-A58E0D113004}" srcId="{F161BC82-16AC-4A3B-81DE-145D70AE0865}" destId="{8B31465B-F747-4EAE-A7BC-C6586950802F}" srcOrd="1" destOrd="0" parTransId="{F91E720C-88DF-4427-9571-996A0E95CEBD}" sibTransId="{3F25DCF1-D22E-4A71-B7DA-5760BF8AF9C5}"/>
    <dgm:cxn modelId="{383D9EE0-28C2-459C-B008-7C0FF795DC7D}" type="presOf" srcId="{8B31465B-F747-4EAE-A7BC-C6586950802F}" destId="{B965649D-3D8D-4546-8528-0819152C9BCC}" srcOrd="0" destOrd="0" presId="urn:microsoft.com/office/officeart/2008/layout/VerticalCurvedList"/>
    <dgm:cxn modelId="{E5D95653-83E2-4554-841D-FDC0FFA5F77C}" type="presParOf" srcId="{580BB0DF-4B28-423C-80C7-0B823F8D4DB4}" destId="{C0D4D21D-6832-449C-A289-4F8BC0391B44}" srcOrd="0" destOrd="0" presId="urn:microsoft.com/office/officeart/2008/layout/VerticalCurvedList"/>
    <dgm:cxn modelId="{AD5F37CA-99AB-4EEA-96F0-3172C5438C15}" type="presParOf" srcId="{C0D4D21D-6832-449C-A289-4F8BC0391B44}" destId="{1C9588FA-878F-4F5F-B789-A3A397ACA8D0}" srcOrd="0" destOrd="0" presId="urn:microsoft.com/office/officeart/2008/layout/VerticalCurvedList"/>
    <dgm:cxn modelId="{55E3B267-00A9-4B00-92EA-9EE8F68B962D}" type="presParOf" srcId="{1C9588FA-878F-4F5F-B789-A3A397ACA8D0}" destId="{4F214613-8DEA-429D-8D37-A30B9060DE80}" srcOrd="0" destOrd="0" presId="urn:microsoft.com/office/officeart/2008/layout/VerticalCurvedList"/>
    <dgm:cxn modelId="{E75D182B-4D4F-497E-90E7-7280D8F4BA36}" type="presParOf" srcId="{1C9588FA-878F-4F5F-B789-A3A397ACA8D0}" destId="{0E3426AF-23A5-49E0-9E41-1A99E29DBCF2}" srcOrd="1" destOrd="0" presId="urn:microsoft.com/office/officeart/2008/layout/VerticalCurvedList"/>
    <dgm:cxn modelId="{EE28363D-662C-440E-81DC-01B851A904DF}" type="presParOf" srcId="{1C9588FA-878F-4F5F-B789-A3A397ACA8D0}" destId="{0A85D5EF-A51A-412B-9B5E-785F8F361D7D}" srcOrd="2" destOrd="0" presId="urn:microsoft.com/office/officeart/2008/layout/VerticalCurvedList"/>
    <dgm:cxn modelId="{644ECD1D-F9B5-4B88-BDE7-E4EB83671C78}" type="presParOf" srcId="{1C9588FA-878F-4F5F-B789-A3A397ACA8D0}" destId="{9512417F-3417-4A52-A254-09D381DC5133}" srcOrd="3" destOrd="0" presId="urn:microsoft.com/office/officeart/2008/layout/VerticalCurvedList"/>
    <dgm:cxn modelId="{BE183F69-850B-43C3-8AFB-DAA582821B99}" type="presParOf" srcId="{C0D4D21D-6832-449C-A289-4F8BC0391B44}" destId="{2D5040BF-0371-4522-9DD3-D3F6B1FC6336}" srcOrd="1" destOrd="0" presId="urn:microsoft.com/office/officeart/2008/layout/VerticalCurvedList"/>
    <dgm:cxn modelId="{7A5A3195-BAF5-47B4-9E79-889BE5B9A8E8}" type="presParOf" srcId="{C0D4D21D-6832-449C-A289-4F8BC0391B44}" destId="{7AA07931-9F88-45FF-B09A-43A18145D94C}" srcOrd="2" destOrd="0" presId="urn:microsoft.com/office/officeart/2008/layout/VerticalCurvedList"/>
    <dgm:cxn modelId="{A3FA4908-E96B-43C0-AB1C-1E74F96C5F7A}" type="presParOf" srcId="{7AA07931-9F88-45FF-B09A-43A18145D94C}" destId="{0468764F-901D-40AF-8F63-A60E74AAB660}" srcOrd="0" destOrd="0" presId="urn:microsoft.com/office/officeart/2008/layout/VerticalCurvedList"/>
    <dgm:cxn modelId="{354B7E9C-4F99-4390-B251-896A134B545C}" type="presParOf" srcId="{C0D4D21D-6832-449C-A289-4F8BC0391B44}" destId="{B965649D-3D8D-4546-8528-0819152C9BCC}" srcOrd="3" destOrd="0" presId="urn:microsoft.com/office/officeart/2008/layout/VerticalCurvedList"/>
    <dgm:cxn modelId="{DFF9C920-E66B-452F-ADAE-A3208300628E}" type="presParOf" srcId="{C0D4D21D-6832-449C-A289-4F8BC0391B44}" destId="{F365CB95-6AAC-4B5F-9BC2-5746419AC2BB}" srcOrd="4" destOrd="0" presId="urn:microsoft.com/office/officeart/2008/layout/VerticalCurvedList"/>
    <dgm:cxn modelId="{92BBCF85-ECE4-4FC8-AC00-51C5B9DAF847}" type="presParOf" srcId="{F365CB95-6AAC-4B5F-9BC2-5746419AC2BB}" destId="{AFC6FA23-EC46-46E7-A2AA-876924057985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61BC82-16AC-4A3B-81DE-145D70AE086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CFC2C-820C-4B5B-8883-EC99A5BF1F3D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Trade volume and twitter activity inverses</a:t>
          </a:r>
          <a:endParaRPr lang="en-US" dirty="0"/>
        </a:p>
      </dgm:t>
    </dgm:pt>
    <dgm:pt modelId="{378BA870-6BA9-4777-97C6-A8D2AA15D84D}" type="parTrans" cxnId="{669CCC1F-1087-48AC-8D1B-809CB55F65F4}">
      <dgm:prSet/>
      <dgm:spPr/>
      <dgm:t>
        <a:bodyPr/>
        <a:lstStyle/>
        <a:p>
          <a:endParaRPr lang="en-US"/>
        </a:p>
      </dgm:t>
    </dgm:pt>
    <dgm:pt modelId="{1CDED5CA-720D-4D6A-9783-FC6F70626B64}" type="sibTrans" cxnId="{669CCC1F-1087-48AC-8D1B-809CB55F65F4}">
      <dgm:prSet/>
      <dgm:spPr/>
      <dgm:t>
        <a:bodyPr/>
        <a:lstStyle/>
        <a:p>
          <a:endParaRPr lang="en-US"/>
        </a:p>
      </dgm:t>
    </dgm:pt>
    <dgm:pt modelId="{8B31465B-F747-4EAE-A7BC-C6586950802F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If tweets per minute are up shouldn’t the trade volume also be up?</a:t>
          </a:r>
          <a:endParaRPr lang="en-US" dirty="0"/>
        </a:p>
      </dgm:t>
    </dgm:pt>
    <dgm:pt modelId="{F91E720C-88DF-4427-9571-996A0E95CEBD}" type="parTrans" cxnId="{3140B7DE-6D10-4BF4-AFBA-A58E0D113004}">
      <dgm:prSet/>
      <dgm:spPr/>
      <dgm:t>
        <a:bodyPr/>
        <a:lstStyle/>
        <a:p>
          <a:endParaRPr lang="en-US"/>
        </a:p>
      </dgm:t>
    </dgm:pt>
    <dgm:pt modelId="{3F25DCF1-D22E-4A71-B7DA-5760BF8AF9C5}" type="sibTrans" cxnId="{3140B7DE-6D10-4BF4-AFBA-A58E0D113004}">
      <dgm:prSet/>
      <dgm:spPr/>
      <dgm:t>
        <a:bodyPr/>
        <a:lstStyle/>
        <a:p>
          <a:endParaRPr lang="en-US"/>
        </a:p>
      </dgm:t>
    </dgm:pt>
    <dgm:pt modelId="{580BB0DF-4B28-423C-80C7-0B823F8D4DB4}" type="pres">
      <dgm:prSet presAssocID="{F161BC82-16AC-4A3B-81DE-145D70AE0865}" presName="Name0" presStyleCnt="0">
        <dgm:presLayoutVars>
          <dgm:chMax val="7"/>
          <dgm:chPref val="7"/>
          <dgm:dir/>
        </dgm:presLayoutVars>
      </dgm:prSet>
      <dgm:spPr/>
    </dgm:pt>
    <dgm:pt modelId="{C0D4D21D-6832-449C-A289-4F8BC0391B44}" type="pres">
      <dgm:prSet presAssocID="{F161BC82-16AC-4A3B-81DE-145D70AE0865}" presName="Name1" presStyleCnt="0"/>
      <dgm:spPr/>
    </dgm:pt>
    <dgm:pt modelId="{1C9588FA-878F-4F5F-B789-A3A397ACA8D0}" type="pres">
      <dgm:prSet presAssocID="{F161BC82-16AC-4A3B-81DE-145D70AE0865}" presName="cycle" presStyleCnt="0"/>
      <dgm:spPr/>
    </dgm:pt>
    <dgm:pt modelId="{4F214613-8DEA-429D-8D37-A30B9060DE80}" type="pres">
      <dgm:prSet presAssocID="{F161BC82-16AC-4A3B-81DE-145D70AE0865}" presName="srcNode" presStyleLbl="node1" presStyleIdx="0" presStyleCnt="2"/>
      <dgm:spPr/>
    </dgm:pt>
    <dgm:pt modelId="{0E3426AF-23A5-49E0-9E41-1A99E29DBCF2}" type="pres">
      <dgm:prSet presAssocID="{F161BC82-16AC-4A3B-81DE-145D70AE0865}" presName="conn" presStyleLbl="parChTrans1D2" presStyleIdx="0" presStyleCnt="1"/>
      <dgm:spPr/>
    </dgm:pt>
    <dgm:pt modelId="{0A85D5EF-A51A-412B-9B5E-785F8F361D7D}" type="pres">
      <dgm:prSet presAssocID="{F161BC82-16AC-4A3B-81DE-145D70AE0865}" presName="extraNode" presStyleLbl="node1" presStyleIdx="0" presStyleCnt="2"/>
      <dgm:spPr/>
    </dgm:pt>
    <dgm:pt modelId="{9512417F-3417-4A52-A254-09D381DC5133}" type="pres">
      <dgm:prSet presAssocID="{F161BC82-16AC-4A3B-81DE-145D70AE0865}" presName="dstNode" presStyleLbl="node1" presStyleIdx="0" presStyleCnt="2"/>
      <dgm:spPr/>
    </dgm:pt>
    <dgm:pt modelId="{2D5040BF-0371-4522-9DD3-D3F6B1FC6336}" type="pres">
      <dgm:prSet presAssocID="{59ACFC2C-820C-4B5B-8883-EC99A5BF1F3D}" presName="text_1" presStyleLbl="node1" presStyleIdx="0" presStyleCnt="2">
        <dgm:presLayoutVars>
          <dgm:bulletEnabled val="1"/>
        </dgm:presLayoutVars>
      </dgm:prSet>
      <dgm:spPr/>
    </dgm:pt>
    <dgm:pt modelId="{7AA07931-9F88-45FF-B09A-43A18145D94C}" type="pres">
      <dgm:prSet presAssocID="{59ACFC2C-820C-4B5B-8883-EC99A5BF1F3D}" presName="accent_1" presStyleCnt="0"/>
      <dgm:spPr/>
    </dgm:pt>
    <dgm:pt modelId="{0468764F-901D-40AF-8F63-A60E74AAB660}" type="pres">
      <dgm:prSet presAssocID="{59ACFC2C-820C-4B5B-8883-EC99A5BF1F3D}" presName="accentRepeatNode" presStyleLbl="solidFgAcc1" presStyleIdx="0" presStyleCnt="2"/>
      <dgm:spPr>
        <a:solidFill>
          <a:srgbClr val="1B202D"/>
        </a:solidFill>
        <a:ln>
          <a:noFill/>
        </a:ln>
      </dgm:spPr>
    </dgm:pt>
    <dgm:pt modelId="{B965649D-3D8D-4546-8528-0819152C9BCC}" type="pres">
      <dgm:prSet presAssocID="{8B31465B-F747-4EAE-A7BC-C6586950802F}" presName="text_2" presStyleLbl="node1" presStyleIdx="1" presStyleCnt="2">
        <dgm:presLayoutVars>
          <dgm:bulletEnabled val="1"/>
        </dgm:presLayoutVars>
      </dgm:prSet>
      <dgm:spPr/>
    </dgm:pt>
    <dgm:pt modelId="{F365CB95-6AAC-4B5F-9BC2-5746419AC2BB}" type="pres">
      <dgm:prSet presAssocID="{8B31465B-F747-4EAE-A7BC-C6586950802F}" presName="accent_2" presStyleCnt="0"/>
      <dgm:spPr/>
    </dgm:pt>
    <dgm:pt modelId="{AFC6FA23-EC46-46E7-A2AA-876924057985}" type="pres">
      <dgm:prSet presAssocID="{8B31465B-F747-4EAE-A7BC-C6586950802F}" presName="accentRepeatNode" presStyleLbl="solidFgAcc1" presStyleIdx="1" presStyleCnt="2"/>
      <dgm:spPr>
        <a:solidFill>
          <a:srgbClr val="1B202D"/>
        </a:solidFill>
        <a:ln>
          <a:noFill/>
        </a:ln>
      </dgm:spPr>
    </dgm:pt>
  </dgm:ptLst>
  <dgm:cxnLst>
    <dgm:cxn modelId="{669CCC1F-1087-48AC-8D1B-809CB55F65F4}" srcId="{F161BC82-16AC-4A3B-81DE-145D70AE0865}" destId="{59ACFC2C-820C-4B5B-8883-EC99A5BF1F3D}" srcOrd="0" destOrd="0" parTransId="{378BA870-6BA9-4777-97C6-A8D2AA15D84D}" sibTransId="{1CDED5CA-720D-4D6A-9783-FC6F70626B64}"/>
    <dgm:cxn modelId="{93764671-6D6C-4453-955E-68BB57C50812}" type="presOf" srcId="{F161BC82-16AC-4A3B-81DE-145D70AE0865}" destId="{580BB0DF-4B28-423C-80C7-0B823F8D4DB4}" srcOrd="0" destOrd="0" presId="urn:microsoft.com/office/officeart/2008/layout/VerticalCurvedList"/>
    <dgm:cxn modelId="{AFB2CB99-504F-480F-B58A-1AC980938808}" type="presOf" srcId="{1CDED5CA-720D-4D6A-9783-FC6F70626B64}" destId="{0E3426AF-23A5-49E0-9E41-1A99E29DBCF2}" srcOrd="0" destOrd="0" presId="urn:microsoft.com/office/officeart/2008/layout/VerticalCurvedList"/>
    <dgm:cxn modelId="{BC6298C7-3F0A-4745-A7ED-C6F72C73207A}" type="presOf" srcId="{59ACFC2C-820C-4B5B-8883-EC99A5BF1F3D}" destId="{2D5040BF-0371-4522-9DD3-D3F6B1FC6336}" srcOrd="0" destOrd="0" presId="urn:microsoft.com/office/officeart/2008/layout/VerticalCurvedList"/>
    <dgm:cxn modelId="{3140B7DE-6D10-4BF4-AFBA-A58E0D113004}" srcId="{F161BC82-16AC-4A3B-81DE-145D70AE0865}" destId="{8B31465B-F747-4EAE-A7BC-C6586950802F}" srcOrd="1" destOrd="0" parTransId="{F91E720C-88DF-4427-9571-996A0E95CEBD}" sibTransId="{3F25DCF1-D22E-4A71-B7DA-5760BF8AF9C5}"/>
    <dgm:cxn modelId="{383D9EE0-28C2-459C-B008-7C0FF795DC7D}" type="presOf" srcId="{8B31465B-F747-4EAE-A7BC-C6586950802F}" destId="{B965649D-3D8D-4546-8528-0819152C9BCC}" srcOrd="0" destOrd="0" presId="urn:microsoft.com/office/officeart/2008/layout/VerticalCurvedList"/>
    <dgm:cxn modelId="{E5D95653-83E2-4554-841D-FDC0FFA5F77C}" type="presParOf" srcId="{580BB0DF-4B28-423C-80C7-0B823F8D4DB4}" destId="{C0D4D21D-6832-449C-A289-4F8BC0391B44}" srcOrd="0" destOrd="0" presId="urn:microsoft.com/office/officeart/2008/layout/VerticalCurvedList"/>
    <dgm:cxn modelId="{AD5F37CA-99AB-4EEA-96F0-3172C5438C15}" type="presParOf" srcId="{C0D4D21D-6832-449C-A289-4F8BC0391B44}" destId="{1C9588FA-878F-4F5F-B789-A3A397ACA8D0}" srcOrd="0" destOrd="0" presId="urn:microsoft.com/office/officeart/2008/layout/VerticalCurvedList"/>
    <dgm:cxn modelId="{55E3B267-00A9-4B00-92EA-9EE8F68B962D}" type="presParOf" srcId="{1C9588FA-878F-4F5F-B789-A3A397ACA8D0}" destId="{4F214613-8DEA-429D-8D37-A30B9060DE80}" srcOrd="0" destOrd="0" presId="urn:microsoft.com/office/officeart/2008/layout/VerticalCurvedList"/>
    <dgm:cxn modelId="{E75D182B-4D4F-497E-90E7-7280D8F4BA36}" type="presParOf" srcId="{1C9588FA-878F-4F5F-B789-A3A397ACA8D0}" destId="{0E3426AF-23A5-49E0-9E41-1A99E29DBCF2}" srcOrd="1" destOrd="0" presId="urn:microsoft.com/office/officeart/2008/layout/VerticalCurvedList"/>
    <dgm:cxn modelId="{EE28363D-662C-440E-81DC-01B851A904DF}" type="presParOf" srcId="{1C9588FA-878F-4F5F-B789-A3A397ACA8D0}" destId="{0A85D5EF-A51A-412B-9B5E-785F8F361D7D}" srcOrd="2" destOrd="0" presId="urn:microsoft.com/office/officeart/2008/layout/VerticalCurvedList"/>
    <dgm:cxn modelId="{644ECD1D-F9B5-4B88-BDE7-E4EB83671C78}" type="presParOf" srcId="{1C9588FA-878F-4F5F-B789-A3A397ACA8D0}" destId="{9512417F-3417-4A52-A254-09D381DC5133}" srcOrd="3" destOrd="0" presId="urn:microsoft.com/office/officeart/2008/layout/VerticalCurvedList"/>
    <dgm:cxn modelId="{BE183F69-850B-43C3-8AFB-DAA582821B99}" type="presParOf" srcId="{C0D4D21D-6832-449C-A289-4F8BC0391B44}" destId="{2D5040BF-0371-4522-9DD3-D3F6B1FC6336}" srcOrd="1" destOrd="0" presId="urn:microsoft.com/office/officeart/2008/layout/VerticalCurvedList"/>
    <dgm:cxn modelId="{7A5A3195-BAF5-47B4-9E79-889BE5B9A8E8}" type="presParOf" srcId="{C0D4D21D-6832-449C-A289-4F8BC0391B44}" destId="{7AA07931-9F88-45FF-B09A-43A18145D94C}" srcOrd="2" destOrd="0" presId="urn:microsoft.com/office/officeart/2008/layout/VerticalCurvedList"/>
    <dgm:cxn modelId="{A3FA4908-E96B-43C0-AB1C-1E74F96C5F7A}" type="presParOf" srcId="{7AA07931-9F88-45FF-B09A-43A18145D94C}" destId="{0468764F-901D-40AF-8F63-A60E74AAB660}" srcOrd="0" destOrd="0" presId="urn:microsoft.com/office/officeart/2008/layout/VerticalCurvedList"/>
    <dgm:cxn modelId="{354B7E9C-4F99-4390-B251-896A134B545C}" type="presParOf" srcId="{C0D4D21D-6832-449C-A289-4F8BC0391B44}" destId="{B965649D-3D8D-4546-8528-0819152C9BCC}" srcOrd="3" destOrd="0" presId="urn:microsoft.com/office/officeart/2008/layout/VerticalCurvedList"/>
    <dgm:cxn modelId="{DFF9C920-E66B-452F-ADAE-A3208300628E}" type="presParOf" srcId="{C0D4D21D-6832-449C-A289-4F8BC0391B44}" destId="{F365CB95-6AAC-4B5F-9BC2-5746419AC2BB}" srcOrd="4" destOrd="0" presId="urn:microsoft.com/office/officeart/2008/layout/VerticalCurvedList"/>
    <dgm:cxn modelId="{92BBCF85-ECE4-4FC8-AC00-51C5B9DAF847}" type="presParOf" srcId="{F365CB95-6AAC-4B5F-9BC2-5746419AC2BB}" destId="{AFC6FA23-EC46-46E7-A2AA-876924057985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61BC82-16AC-4A3B-81DE-145D70AE086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CFC2C-820C-4B5B-8883-EC99A5BF1F3D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As price of stock increased trade volume decreased.</a:t>
          </a:r>
          <a:endParaRPr lang="en-US" dirty="0"/>
        </a:p>
      </dgm:t>
    </dgm:pt>
    <dgm:pt modelId="{378BA870-6BA9-4777-97C6-A8D2AA15D84D}" type="parTrans" cxnId="{669CCC1F-1087-48AC-8D1B-809CB55F65F4}">
      <dgm:prSet/>
      <dgm:spPr/>
      <dgm:t>
        <a:bodyPr/>
        <a:lstStyle/>
        <a:p>
          <a:endParaRPr lang="en-US"/>
        </a:p>
      </dgm:t>
    </dgm:pt>
    <dgm:pt modelId="{1CDED5CA-720D-4D6A-9783-FC6F70626B64}" type="sibTrans" cxnId="{669CCC1F-1087-48AC-8D1B-809CB55F65F4}">
      <dgm:prSet/>
      <dgm:spPr/>
      <dgm:t>
        <a:bodyPr/>
        <a:lstStyle/>
        <a:p>
          <a:endParaRPr lang="en-US"/>
        </a:p>
      </dgm:t>
    </dgm:pt>
    <dgm:pt modelId="{8B31465B-F747-4EAE-A7BC-C6586950802F}">
      <dgm:prSet phldrT="[Text]"/>
      <dgm:spPr>
        <a:solidFill>
          <a:srgbClr val="121725">
            <a:alpha val="88000"/>
          </a:srgbClr>
        </a:solidFill>
        <a:ln>
          <a:noFill/>
        </a:ln>
      </dgm:spPr>
      <dgm:t>
        <a:bodyPr/>
        <a:lstStyle/>
        <a:p>
          <a:r>
            <a:rPr lang="en-US" b="0" i="0" u="none" dirty="0"/>
            <a:t>Share price became too high of an entry point for many people and caused trade volume to decrease</a:t>
          </a:r>
          <a:endParaRPr lang="en-US" dirty="0"/>
        </a:p>
      </dgm:t>
    </dgm:pt>
    <dgm:pt modelId="{F91E720C-88DF-4427-9571-996A0E95CEBD}" type="parTrans" cxnId="{3140B7DE-6D10-4BF4-AFBA-A58E0D113004}">
      <dgm:prSet/>
      <dgm:spPr/>
      <dgm:t>
        <a:bodyPr/>
        <a:lstStyle/>
        <a:p>
          <a:endParaRPr lang="en-US"/>
        </a:p>
      </dgm:t>
    </dgm:pt>
    <dgm:pt modelId="{3F25DCF1-D22E-4A71-B7DA-5760BF8AF9C5}" type="sibTrans" cxnId="{3140B7DE-6D10-4BF4-AFBA-A58E0D113004}">
      <dgm:prSet/>
      <dgm:spPr/>
      <dgm:t>
        <a:bodyPr/>
        <a:lstStyle/>
        <a:p>
          <a:endParaRPr lang="en-US"/>
        </a:p>
      </dgm:t>
    </dgm:pt>
    <dgm:pt modelId="{75163700-512B-4509-93D4-B6F7DE44DAA6}">
      <dgm:prSet custT="1"/>
      <dgm:spPr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618890" tIns="40640" rIns="40640" bIns="40640" numCol="1" spcCol="1270" anchor="ctr" anchorCtr="0"/>
        <a:lstStyle/>
        <a:p>
          <a:r>
            <a:rPr lang="en-US" sz="1600" b="0" i="0" u="none" kern="1200" dirty="0"/>
            <a:t>Most of the available shares are then held by institutions and </a:t>
          </a:r>
          <a:r>
            <a:rPr lang="en-US" sz="1600" b="0" i="0" u="none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traders</a:t>
          </a:r>
          <a:r>
            <a:rPr lang="en-US" sz="1600" b="0" i="0" u="none" kern="1200" dirty="0"/>
            <a:t> which reduces liquidity in trades.</a:t>
          </a:r>
          <a:endParaRPr lang="en-US" sz="1600" kern="1200" dirty="0"/>
        </a:p>
      </dgm:t>
    </dgm:pt>
    <dgm:pt modelId="{FA4CB7B3-776F-4B4D-B694-CEDE1F554EA3}" type="parTrans" cxnId="{31610D6C-21AB-481E-A543-EB92906EEC90}">
      <dgm:prSet/>
      <dgm:spPr/>
      <dgm:t>
        <a:bodyPr/>
        <a:lstStyle/>
        <a:p>
          <a:endParaRPr lang="en-US"/>
        </a:p>
      </dgm:t>
    </dgm:pt>
    <dgm:pt modelId="{6FB56C1D-8EF7-4037-8F3C-91E87112B7FB}" type="sibTrans" cxnId="{31610D6C-21AB-481E-A543-EB92906EEC90}">
      <dgm:prSet/>
      <dgm:spPr/>
      <dgm:t>
        <a:bodyPr/>
        <a:lstStyle/>
        <a:p>
          <a:endParaRPr lang="en-US"/>
        </a:p>
      </dgm:t>
    </dgm:pt>
    <dgm:pt modelId="{580BB0DF-4B28-423C-80C7-0B823F8D4DB4}" type="pres">
      <dgm:prSet presAssocID="{F161BC82-16AC-4A3B-81DE-145D70AE0865}" presName="Name0" presStyleCnt="0">
        <dgm:presLayoutVars>
          <dgm:chMax val="7"/>
          <dgm:chPref val="7"/>
          <dgm:dir/>
        </dgm:presLayoutVars>
      </dgm:prSet>
      <dgm:spPr/>
    </dgm:pt>
    <dgm:pt modelId="{C0D4D21D-6832-449C-A289-4F8BC0391B44}" type="pres">
      <dgm:prSet presAssocID="{F161BC82-16AC-4A3B-81DE-145D70AE0865}" presName="Name1" presStyleCnt="0"/>
      <dgm:spPr/>
    </dgm:pt>
    <dgm:pt modelId="{1C9588FA-878F-4F5F-B789-A3A397ACA8D0}" type="pres">
      <dgm:prSet presAssocID="{F161BC82-16AC-4A3B-81DE-145D70AE0865}" presName="cycle" presStyleCnt="0"/>
      <dgm:spPr/>
    </dgm:pt>
    <dgm:pt modelId="{4F214613-8DEA-429D-8D37-A30B9060DE80}" type="pres">
      <dgm:prSet presAssocID="{F161BC82-16AC-4A3B-81DE-145D70AE0865}" presName="srcNode" presStyleLbl="node1" presStyleIdx="0" presStyleCnt="3"/>
      <dgm:spPr/>
    </dgm:pt>
    <dgm:pt modelId="{0E3426AF-23A5-49E0-9E41-1A99E29DBCF2}" type="pres">
      <dgm:prSet presAssocID="{F161BC82-16AC-4A3B-81DE-145D70AE0865}" presName="conn" presStyleLbl="parChTrans1D2" presStyleIdx="0" presStyleCnt="1"/>
      <dgm:spPr/>
    </dgm:pt>
    <dgm:pt modelId="{0A85D5EF-A51A-412B-9B5E-785F8F361D7D}" type="pres">
      <dgm:prSet presAssocID="{F161BC82-16AC-4A3B-81DE-145D70AE0865}" presName="extraNode" presStyleLbl="node1" presStyleIdx="0" presStyleCnt="3"/>
      <dgm:spPr/>
    </dgm:pt>
    <dgm:pt modelId="{9512417F-3417-4A52-A254-09D381DC5133}" type="pres">
      <dgm:prSet presAssocID="{F161BC82-16AC-4A3B-81DE-145D70AE0865}" presName="dstNode" presStyleLbl="node1" presStyleIdx="0" presStyleCnt="3"/>
      <dgm:spPr/>
    </dgm:pt>
    <dgm:pt modelId="{2D5040BF-0371-4522-9DD3-D3F6B1FC6336}" type="pres">
      <dgm:prSet presAssocID="{59ACFC2C-820C-4B5B-8883-EC99A5BF1F3D}" presName="text_1" presStyleLbl="node1" presStyleIdx="0" presStyleCnt="3">
        <dgm:presLayoutVars>
          <dgm:bulletEnabled val="1"/>
        </dgm:presLayoutVars>
      </dgm:prSet>
      <dgm:spPr/>
    </dgm:pt>
    <dgm:pt modelId="{7AA07931-9F88-45FF-B09A-43A18145D94C}" type="pres">
      <dgm:prSet presAssocID="{59ACFC2C-820C-4B5B-8883-EC99A5BF1F3D}" presName="accent_1" presStyleCnt="0"/>
      <dgm:spPr/>
    </dgm:pt>
    <dgm:pt modelId="{0468764F-901D-40AF-8F63-A60E74AAB660}" type="pres">
      <dgm:prSet presAssocID="{59ACFC2C-820C-4B5B-8883-EC99A5BF1F3D}" presName="accentRepeatNode" presStyleLbl="solidFgAcc1" presStyleIdx="0" presStyleCnt="3"/>
      <dgm:spPr>
        <a:solidFill>
          <a:srgbClr val="1B202D"/>
        </a:solidFill>
        <a:ln>
          <a:noFill/>
        </a:ln>
      </dgm:spPr>
    </dgm:pt>
    <dgm:pt modelId="{B965649D-3D8D-4546-8528-0819152C9BCC}" type="pres">
      <dgm:prSet presAssocID="{8B31465B-F747-4EAE-A7BC-C6586950802F}" presName="text_2" presStyleLbl="node1" presStyleIdx="1" presStyleCnt="3">
        <dgm:presLayoutVars>
          <dgm:bulletEnabled val="1"/>
        </dgm:presLayoutVars>
      </dgm:prSet>
      <dgm:spPr/>
    </dgm:pt>
    <dgm:pt modelId="{F365CB95-6AAC-4B5F-9BC2-5746419AC2BB}" type="pres">
      <dgm:prSet presAssocID="{8B31465B-F747-4EAE-A7BC-C6586950802F}" presName="accent_2" presStyleCnt="0"/>
      <dgm:spPr/>
    </dgm:pt>
    <dgm:pt modelId="{AFC6FA23-EC46-46E7-A2AA-876924057985}" type="pres">
      <dgm:prSet presAssocID="{8B31465B-F747-4EAE-A7BC-C6586950802F}" presName="accentRepeatNode" presStyleLbl="solidFgAcc1" presStyleIdx="1" presStyleCnt="3"/>
      <dgm:spPr>
        <a:solidFill>
          <a:srgbClr val="1B202D"/>
        </a:solidFill>
        <a:ln>
          <a:noFill/>
        </a:ln>
      </dgm:spPr>
    </dgm:pt>
    <dgm:pt modelId="{23392E0C-9589-407A-8C68-0F33DB970D2A}" type="pres">
      <dgm:prSet presAssocID="{75163700-512B-4509-93D4-B6F7DE44DAA6}" presName="text_3" presStyleLbl="node1" presStyleIdx="2" presStyleCnt="3">
        <dgm:presLayoutVars>
          <dgm:bulletEnabled val="1"/>
        </dgm:presLayoutVars>
      </dgm:prSet>
      <dgm:spPr>
        <a:xfrm>
          <a:off x="542341" y="2728965"/>
          <a:ext cx="4968203" cy="779704"/>
        </a:xfrm>
        <a:prstGeom prst="rect">
          <a:avLst/>
        </a:prstGeom>
      </dgm:spPr>
    </dgm:pt>
    <dgm:pt modelId="{E7D28A12-5038-400B-9271-373D1FBC07A0}" type="pres">
      <dgm:prSet presAssocID="{75163700-512B-4509-93D4-B6F7DE44DAA6}" presName="accent_3" presStyleCnt="0"/>
      <dgm:spPr/>
    </dgm:pt>
    <dgm:pt modelId="{93BA2C8D-F19B-45AF-9C66-16F9D32D0D68}" type="pres">
      <dgm:prSet presAssocID="{75163700-512B-4509-93D4-B6F7DE44DAA6}" presName="accentRepeatNode" presStyleLbl="solidFgAcc1" presStyleIdx="2" presStyleCnt="3"/>
      <dgm:spPr>
        <a:xfrm>
          <a:off x="55026" y="2631502"/>
          <a:ext cx="974630" cy="974630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gm:spPr>
    </dgm:pt>
  </dgm:ptLst>
  <dgm:cxnLst>
    <dgm:cxn modelId="{669CCC1F-1087-48AC-8D1B-809CB55F65F4}" srcId="{F161BC82-16AC-4A3B-81DE-145D70AE0865}" destId="{59ACFC2C-820C-4B5B-8883-EC99A5BF1F3D}" srcOrd="0" destOrd="0" parTransId="{378BA870-6BA9-4777-97C6-A8D2AA15D84D}" sibTransId="{1CDED5CA-720D-4D6A-9783-FC6F70626B64}"/>
    <dgm:cxn modelId="{31610D6C-21AB-481E-A543-EB92906EEC90}" srcId="{F161BC82-16AC-4A3B-81DE-145D70AE0865}" destId="{75163700-512B-4509-93D4-B6F7DE44DAA6}" srcOrd="2" destOrd="0" parTransId="{FA4CB7B3-776F-4B4D-B694-CEDE1F554EA3}" sibTransId="{6FB56C1D-8EF7-4037-8F3C-91E87112B7FB}"/>
    <dgm:cxn modelId="{93764671-6D6C-4453-955E-68BB57C50812}" type="presOf" srcId="{F161BC82-16AC-4A3B-81DE-145D70AE0865}" destId="{580BB0DF-4B28-423C-80C7-0B823F8D4DB4}" srcOrd="0" destOrd="0" presId="urn:microsoft.com/office/officeart/2008/layout/VerticalCurvedList"/>
    <dgm:cxn modelId="{46EE2F58-7236-4059-93BB-2A070703A07A}" type="presOf" srcId="{75163700-512B-4509-93D4-B6F7DE44DAA6}" destId="{23392E0C-9589-407A-8C68-0F33DB970D2A}" srcOrd="0" destOrd="0" presId="urn:microsoft.com/office/officeart/2008/layout/VerticalCurvedList"/>
    <dgm:cxn modelId="{AFB2CB99-504F-480F-B58A-1AC980938808}" type="presOf" srcId="{1CDED5CA-720D-4D6A-9783-FC6F70626B64}" destId="{0E3426AF-23A5-49E0-9E41-1A99E29DBCF2}" srcOrd="0" destOrd="0" presId="urn:microsoft.com/office/officeart/2008/layout/VerticalCurvedList"/>
    <dgm:cxn modelId="{BC6298C7-3F0A-4745-A7ED-C6F72C73207A}" type="presOf" srcId="{59ACFC2C-820C-4B5B-8883-EC99A5BF1F3D}" destId="{2D5040BF-0371-4522-9DD3-D3F6B1FC6336}" srcOrd="0" destOrd="0" presId="urn:microsoft.com/office/officeart/2008/layout/VerticalCurvedList"/>
    <dgm:cxn modelId="{3140B7DE-6D10-4BF4-AFBA-A58E0D113004}" srcId="{F161BC82-16AC-4A3B-81DE-145D70AE0865}" destId="{8B31465B-F747-4EAE-A7BC-C6586950802F}" srcOrd="1" destOrd="0" parTransId="{F91E720C-88DF-4427-9571-996A0E95CEBD}" sibTransId="{3F25DCF1-D22E-4A71-B7DA-5760BF8AF9C5}"/>
    <dgm:cxn modelId="{383D9EE0-28C2-459C-B008-7C0FF795DC7D}" type="presOf" srcId="{8B31465B-F747-4EAE-A7BC-C6586950802F}" destId="{B965649D-3D8D-4546-8528-0819152C9BCC}" srcOrd="0" destOrd="0" presId="urn:microsoft.com/office/officeart/2008/layout/VerticalCurvedList"/>
    <dgm:cxn modelId="{E5D95653-83E2-4554-841D-FDC0FFA5F77C}" type="presParOf" srcId="{580BB0DF-4B28-423C-80C7-0B823F8D4DB4}" destId="{C0D4D21D-6832-449C-A289-4F8BC0391B44}" srcOrd="0" destOrd="0" presId="urn:microsoft.com/office/officeart/2008/layout/VerticalCurvedList"/>
    <dgm:cxn modelId="{AD5F37CA-99AB-4EEA-96F0-3172C5438C15}" type="presParOf" srcId="{C0D4D21D-6832-449C-A289-4F8BC0391B44}" destId="{1C9588FA-878F-4F5F-B789-A3A397ACA8D0}" srcOrd="0" destOrd="0" presId="urn:microsoft.com/office/officeart/2008/layout/VerticalCurvedList"/>
    <dgm:cxn modelId="{55E3B267-00A9-4B00-92EA-9EE8F68B962D}" type="presParOf" srcId="{1C9588FA-878F-4F5F-B789-A3A397ACA8D0}" destId="{4F214613-8DEA-429D-8D37-A30B9060DE80}" srcOrd="0" destOrd="0" presId="urn:microsoft.com/office/officeart/2008/layout/VerticalCurvedList"/>
    <dgm:cxn modelId="{E75D182B-4D4F-497E-90E7-7280D8F4BA36}" type="presParOf" srcId="{1C9588FA-878F-4F5F-B789-A3A397ACA8D0}" destId="{0E3426AF-23A5-49E0-9E41-1A99E29DBCF2}" srcOrd="1" destOrd="0" presId="urn:microsoft.com/office/officeart/2008/layout/VerticalCurvedList"/>
    <dgm:cxn modelId="{EE28363D-662C-440E-81DC-01B851A904DF}" type="presParOf" srcId="{1C9588FA-878F-4F5F-B789-A3A397ACA8D0}" destId="{0A85D5EF-A51A-412B-9B5E-785F8F361D7D}" srcOrd="2" destOrd="0" presId="urn:microsoft.com/office/officeart/2008/layout/VerticalCurvedList"/>
    <dgm:cxn modelId="{644ECD1D-F9B5-4B88-BDE7-E4EB83671C78}" type="presParOf" srcId="{1C9588FA-878F-4F5F-B789-A3A397ACA8D0}" destId="{9512417F-3417-4A52-A254-09D381DC5133}" srcOrd="3" destOrd="0" presId="urn:microsoft.com/office/officeart/2008/layout/VerticalCurvedList"/>
    <dgm:cxn modelId="{BE183F69-850B-43C3-8AFB-DAA582821B99}" type="presParOf" srcId="{C0D4D21D-6832-449C-A289-4F8BC0391B44}" destId="{2D5040BF-0371-4522-9DD3-D3F6B1FC6336}" srcOrd="1" destOrd="0" presId="urn:microsoft.com/office/officeart/2008/layout/VerticalCurvedList"/>
    <dgm:cxn modelId="{7A5A3195-BAF5-47B4-9E79-889BE5B9A8E8}" type="presParOf" srcId="{C0D4D21D-6832-449C-A289-4F8BC0391B44}" destId="{7AA07931-9F88-45FF-B09A-43A18145D94C}" srcOrd="2" destOrd="0" presId="urn:microsoft.com/office/officeart/2008/layout/VerticalCurvedList"/>
    <dgm:cxn modelId="{A3FA4908-E96B-43C0-AB1C-1E74F96C5F7A}" type="presParOf" srcId="{7AA07931-9F88-45FF-B09A-43A18145D94C}" destId="{0468764F-901D-40AF-8F63-A60E74AAB660}" srcOrd="0" destOrd="0" presId="urn:microsoft.com/office/officeart/2008/layout/VerticalCurvedList"/>
    <dgm:cxn modelId="{354B7E9C-4F99-4390-B251-896A134B545C}" type="presParOf" srcId="{C0D4D21D-6832-449C-A289-4F8BC0391B44}" destId="{B965649D-3D8D-4546-8528-0819152C9BCC}" srcOrd="3" destOrd="0" presId="urn:microsoft.com/office/officeart/2008/layout/VerticalCurvedList"/>
    <dgm:cxn modelId="{DFF9C920-E66B-452F-ADAE-A3208300628E}" type="presParOf" srcId="{C0D4D21D-6832-449C-A289-4F8BC0391B44}" destId="{F365CB95-6AAC-4B5F-9BC2-5746419AC2BB}" srcOrd="4" destOrd="0" presId="urn:microsoft.com/office/officeart/2008/layout/VerticalCurvedList"/>
    <dgm:cxn modelId="{92BBCF85-ECE4-4FC8-AC00-51C5B9DAF847}" type="presParOf" srcId="{F365CB95-6AAC-4B5F-9BC2-5746419AC2BB}" destId="{AFC6FA23-EC46-46E7-A2AA-876924057985}" srcOrd="0" destOrd="0" presId="urn:microsoft.com/office/officeart/2008/layout/VerticalCurvedList"/>
    <dgm:cxn modelId="{3E8918CE-734B-4D90-BD3B-7CF6FBC30670}" type="presParOf" srcId="{C0D4D21D-6832-449C-A289-4F8BC0391B44}" destId="{23392E0C-9589-407A-8C68-0F33DB970D2A}" srcOrd="5" destOrd="0" presId="urn:microsoft.com/office/officeart/2008/layout/VerticalCurvedList"/>
    <dgm:cxn modelId="{FA003E04-9363-48A4-B9A7-B09C304309BE}" type="presParOf" srcId="{C0D4D21D-6832-449C-A289-4F8BC0391B44}" destId="{E7D28A12-5038-400B-9271-373D1FBC07A0}" srcOrd="6" destOrd="0" presId="urn:microsoft.com/office/officeart/2008/layout/VerticalCurvedList"/>
    <dgm:cxn modelId="{A1E24648-6C83-4858-8433-8F9DD7E9240A}" type="presParOf" srcId="{E7D28A12-5038-400B-9271-373D1FBC07A0}" destId="{93BA2C8D-F19B-45AF-9C66-16F9D32D0D68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FCF4FF-698D-4A50-A8DC-BE04BCC9E2F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D6DD3-5569-4FED-937F-DB68274AC034}">
      <dgm:prSet phldrT="[Text]"/>
      <dgm:spPr>
        <a:solidFill>
          <a:srgbClr val="1B202D">
            <a:alpha val="82000"/>
          </a:srgbClr>
        </a:solidFill>
      </dgm:spPr>
      <dgm:t>
        <a:bodyPr/>
        <a:lstStyle/>
        <a:p>
          <a:r>
            <a:rPr lang="en-US" b="1" i="0" u="none" dirty="0">
              <a:solidFill>
                <a:schemeClr val="bg1"/>
              </a:solidFill>
            </a:rPr>
            <a:t>Paywalls </a:t>
          </a:r>
          <a:endParaRPr lang="en-US" dirty="0">
            <a:solidFill>
              <a:schemeClr val="bg1"/>
            </a:solidFill>
          </a:endParaRPr>
        </a:p>
      </dgm:t>
    </dgm:pt>
    <dgm:pt modelId="{942F3257-57D9-4972-A8E0-F6EAB549E34A}" type="parTrans" cxnId="{115E9586-7349-44B2-9420-F37A858E2735}">
      <dgm:prSet/>
      <dgm:spPr/>
      <dgm:t>
        <a:bodyPr/>
        <a:lstStyle/>
        <a:p>
          <a:endParaRPr lang="en-US"/>
        </a:p>
      </dgm:t>
    </dgm:pt>
    <dgm:pt modelId="{6D4B960B-C353-4B1D-B496-E30DD578397C}" type="sibTrans" cxnId="{115E9586-7349-44B2-9420-F37A858E2735}">
      <dgm:prSet/>
      <dgm:spPr/>
      <dgm:t>
        <a:bodyPr/>
        <a:lstStyle/>
        <a:p>
          <a:endParaRPr lang="en-US"/>
        </a:p>
      </dgm:t>
    </dgm:pt>
    <dgm:pt modelId="{8E7CEDF7-A640-47FA-B492-61B6971872FF}">
      <dgm:prSet phldrT="[Text]"/>
      <dgm:spPr>
        <a:solidFill>
          <a:schemeClr val="bg2">
            <a:lumMod val="2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Data on financial details of stock trading is mostly behind paywalls, especially historical option trading.</a:t>
          </a:r>
          <a:endParaRPr lang="en-US" dirty="0"/>
        </a:p>
      </dgm:t>
    </dgm:pt>
    <dgm:pt modelId="{0B314287-FA1C-4D64-A21E-C7378155B788}" type="parTrans" cxnId="{80FD628D-D546-4726-B8C4-0804EBF3D920}">
      <dgm:prSet/>
      <dgm:spPr/>
      <dgm:t>
        <a:bodyPr/>
        <a:lstStyle/>
        <a:p>
          <a:endParaRPr lang="en-US"/>
        </a:p>
      </dgm:t>
    </dgm:pt>
    <dgm:pt modelId="{5BA14567-D7E5-43E6-9914-E7CBCC174E72}" type="sibTrans" cxnId="{80FD628D-D546-4726-B8C4-0804EBF3D920}">
      <dgm:prSet/>
      <dgm:spPr/>
      <dgm:t>
        <a:bodyPr/>
        <a:lstStyle/>
        <a:p>
          <a:endParaRPr lang="en-US"/>
        </a:p>
      </dgm:t>
    </dgm:pt>
    <dgm:pt modelId="{914E07A5-D622-42A9-A26A-8079409E7FE7}">
      <dgm:prSet phldrT="[Text]"/>
      <dgm:spPr>
        <a:solidFill>
          <a:schemeClr val="bg2">
            <a:lumMod val="2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Publicly available information is primarily in aggregate or incomplete</a:t>
          </a:r>
          <a:endParaRPr lang="en-US" dirty="0"/>
        </a:p>
      </dgm:t>
    </dgm:pt>
    <dgm:pt modelId="{9C0E5FD6-7BBC-4D65-8469-F8E59E410C1B}" type="parTrans" cxnId="{73F14F82-BA2C-411E-BBE8-14897C8D1E75}">
      <dgm:prSet/>
      <dgm:spPr/>
      <dgm:t>
        <a:bodyPr/>
        <a:lstStyle/>
        <a:p>
          <a:endParaRPr lang="en-US"/>
        </a:p>
      </dgm:t>
    </dgm:pt>
    <dgm:pt modelId="{1E427E07-7F17-48B2-8AEC-C4BDE52E122A}" type="sibTrans" cxnId="{73F14F82-BA2C-411E-BBE8-14897C8D1E75}">
      <dgm:prSet/>
      <dgm:spPr/>
      <dgm:t>
        <a:bodyPr/>
        <a:lstStyle/>
        <a:p>
          <a:endParaRPr lang="en-US"/>
        </a:p>
      </dgm:t>
    </dgm:pt>
    <dgm:pt modelId="{06C346A8-AA45-464A-89C7-B1ECB7324680}">
      <dgm:prSet phldrT="[Text]"/>
      <dgm:spPr>
        <a:solidFill>
          <a:srgbClr val="1B202D">
            <a:alpha val="82000"/>
          </a:srgbClr>
        </a:solidFill>
      </dgm:spPr>
      <dgm:t>
        <a:bodyPr/>
        <a:lstStyle/>
        <a:p>
          <a:r>
            <a:rPr lang="en-US" b="1" i="0" u="none" dirty="0">
              <a:solidFill>
                <a:schemeClr val="bg1"/>
              </a:solidFill>
            </a:rPr>
            <a:t>Limited pull rates</a:t>
          </a:r>
          <a:endParaRPr lang="en-US" dirty="0">
            <a:solidFill>
              <a:schemeClr val="bg1"/>
            </a:solidFill>
          </a:endParaRPr>
        </a:p>
      </dgm:t>
    </dgm:pt>
    <dgm:pt modelId="{0DA1B726-70A0-423C-9C5F-94928136DCCC}" type="parTrans" cxnId="{835A862C-74B8-448F-A4B1-8C31086F32F5}">
      <dgm:prSet/>
      <dgm:spPr/>
      <dgm:t>
        <a:bodyPr/>
        <a:lstStyle/>
        <a:p>
          <a:endParaRPr lang="en-US"/>
        </a:p>
      </dgm:t>
    </dgm:pt>
    <dgm:pt modelId="{9095E44F-D860-4DD9-B08A-0910E03BA466}" type="sibTrans" cxnId="{835A862C-74B8-448F-A4B1-8C31086F32F5}">
      <dgm:prSet/>
      <dgm:spPr/>
      <dgm:t>
        <a:bodyPr/>
        <a:lstStyle/>
        <a:p>
          <a:endParaRPr lang="en-US"/>
        </a:p>
      </dgm:t>
    </dgm:pt>
    <dgm:pt modelId="{81225367-F425-4793-8338-7E36D816952C}">
      <dgm:prSet phldrT="[Text]"/>
      <dgm:spPr>
        <a:solidFill>
          <a:schemeClr val="bg2">
            <a:lumMod val="2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Social media sites limit the number of tweets/comments you can pull (900 tweets for Twitter, 100 comments for Reddit)</a:t>
          </a:r>
          <a:endParaRPr lang="en-US" dirty="0"/>
        </a:p>
      </dgm:t>
    </dgm:pt>
    <dgm:pt modelId="{BDBC785F-3912-448D-9BBF-7A841A0F3717}" type="parTrans" cxnId="{4BC0BA1D-51BE-47C3-AD8F-7AE4A3CA50FB}">
      <dgm:prSet/>
      <dgm:spPr/>
      <dgm:t>
        <a:bodyPr/>
        <a:lstStyle/>
        <a:p>
          <a:endParaRPr lang="en-US"/>
        </a:p>
      </dgm:t>
    </dgm:pt>
    <dgm:pt modelId="{F727367D-103B-42A9-900A-EBBEE4F6DEBD}" type="sibTrans" cxnId="{4BC0BA1D-51BE-47C3-AD8F-7AE4A3CA50FB}">
      <dgm:prSet/>
      <dgm:spPr/>
      <dgm:t>
        <a:bodyPr/>
        <a:lstStyle/>
        <a:p>
          <a:endParaRPr lang="en-US"/>
        </a:p>
      </dgm:t>
    </dgm:pt>
    <dgm:pt modelId="{D418B2CD-BAF2-4DAD-B64E-6D63B25B6D08}">
      <dgm:prSet phldrT="[Text]"/>
      <dgm:spPr>
        <a:solidFill>
          <a:srgbClr val="1B202D">
            <a:alpha val="82000"/>
          </a:srgbClr>
        </a:solidFill>
      </dgm:spPr>
      <dgm:t>
        <a:bodyPr/>
        <a:lstStyle/>
        <a:p>
          <a:r>
            <a:rPr lang="en-US" b="1" i="0" u="none" dirty="0">
              <a:solidFill>
                <a:schemeClr val="bg1"/>
              </a:solidFill>
            </a:rPr>
            <a:t>Reddit </a:t>
          </a:r>
          <a:endParaRPr lang="en-US" dirty="0">
            <a:solidFill>
              <a:schemeClr val="bg1"/>
            </a:solidFill>
          </a:endParaRPr>
        </a:p>
      </dgm:t>
    </dgm:pt>
    <dgm:pt modelId="{8CF59442-219B-4DF3-BD03-6AF250C482FE}" type="parTrans" cxnId="{FE2591FD-25DF-4AC2-B5C9-1258FD6B68FE}">
      <dgm:prSet/>
      <dgm:spPr/>
      <dgm:t>
        <a:bodyPr/>
        <a:lstStyle/>
        <a:p>
          <a:endParaRPr lang="en-US"/>
        </a:p>
      </dgm:t>
    </dgm:pt>
    <dgm:pt modelId="{C7D7D470-CFD2-4A63-8CFC-6088CD095442}" type="sibTrans" cxnId="{FE2591FD-25DF-4AC2-B5C9-1258FD6B68FE}">
      <dgm:prSet/>
      <dgm:spPr/>
      <dgm:t>
        <a:bodyPr/>
        <a:lstStyle/>
        <a:p>
          <a:endParaRPr lang="en-US"/>
        </a:p>
      </dgm:t>
    </dgm:pt>
    <dgm:pt modelId="{2E52AD53-1220-4B12-8C27-87E4C58E2F5E}">
      <dgm:prSet phldrT="[Text]"/>
      <dgm:spPr>
        <a:solidFill>
          <a:schemeClr val="bg2">
            <a:lumMod val="2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Another limitation is the lack of Reddit data, and particularly the subreddit </a:t>
          </a:r>
          <a:r>
            <a:rPr lang="en-US" b="0" i="0" u="none" dirty="0" err="1"/>
            <a:t>wallstreetbets</a:t>
          </a:r>
          <a:r>
            <a:rPr lang="en-US" b="0" i="0" u="none" dirty="0"/>
            <a:t>. The reddit </a:t>
          </a:r>
          <a:r>
            <a:rPr lang="en-US" b="0" i="0" u="none" dirty="0" err="1"/>
            <a:t>api</a:t>
          </a:r>
          <a:r>
            <a:rPr lang="en-US" b="0" i="0" u="none" dirty="0"/>
            <a:t> is complex.</a:t>
          </a:r>
          <a:endParaRPr lang="en-US" dirty="0"/>
        </a:p>
      </dgm:t>
    </dgm:pt>
    <dgm:pt modelId="{BE614EE2-CCAC-4051-92E9-1F984B2A90FE}" type="parTrans" cxnId="{4AC7A391-A011-4177-8CB2-A5A1705F7DAF}">
      <dgm:prSet/>
      <dgm:spPr/>
      <dgm:t>
        <a:bodyPr/>
        <a:lstStyle/>
        <a:p>
          <a:endParaRPr lang="en-US"/>
        </a:p>
      </dgm:t>
    </dgm:pt>
    <dgm:pt modelId="{EB1D577E-F0C5-4BEC-AB7F-F3210DF9559F}" type="sibTrans" cxnId="{4AC7A391-A011-4177-8CB2-A5A1705F7DAF}">
      <dgm:prSet/>
      <dgm:spPr/>
      <dgm:t>
        <a:bodyPr/>
        <a:lstStyle/>
        <a:p>
          <a:endParaRPr lang="en-US"/>
        </a:p>
      </dgm:t>
    </dgm:pt>
    <dgm:pt modelId="{7C619BAB-9D58-49E7-BC32-B75704B97BE1}">
      <dgm:prSet phldrT="[Text]"/>
      <dgm:spPr>
        <a:solidFill>
          <a:schemeClr val="bg2">
            <a:lumMod val="2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Attempts were made to extract data using PRAW, a python wrapper and </a:t>
          </a:r>
          <a:r>
            <a:rPr lang="en-US" b="0" i="0" u="none" dirty="0" err="1"/>
            <a:t>Pushshift</a:t>
          </a:r>
          <a:r>
            <a:rPr lang="en-US" b="0" i="0" u="none" dirty="0"/>
            <a:t> API but were not successful.</a:t>
          </a:r>
          <a:endParaRPr lang="en-US" dirty="0"/>
        </a:p>
      </dgm:t>
    </dgm:pt>
    <dgm:pt modelId="{51AE647A-5198-4F40-A445-0789791FA485}" type="parTrans" cxnId="{03795BA1-4F2D-4C0E-9F88-808838AAA6C7}">
      <dgm:prSet/>
      <dgm:spPr/>
      <dgm:t>
        <a:bodyPr/>
        <a:lstStyle/>
        <a:p>
          <a:endParaRPr lang="en-US"/>
        </a:p>
      </dgm:t>
    </dgm:pt>
    <dgm:pt modelId="{5893DC7B-42A2-4518-B65C-81F8D38E8C66}" type="sibTrans" cxnId="{03795BA1-4F2D-4C0E-9F88-808838AAA6C7}">
      <dgm:prSet/>
      <dgm:spPr/>
      <dgm:t>
        <a:bodyPr/>
        <a:lstStyle/>
        <a:p>
          <a:endParaRPr lang="en-US"/>
        </a:p>
      </dgm:t>
    </dgm:pt>
    <dgm:pt modelId="{9345CDE4-924B-43AA-B793-AD2343D2AD2D}" type="pres">
      <dgm:prSet presAssocID="{00FCF4FF-698D-4A50-A8DC-BE04BCC9E2F2}" presName="theList" presStyleCnt="0">
        <dgm:presLayoutVars>
          <dgm:dir/>
          <dgm:animLvl val="lvl"/>
          <dgm:resizeHandles val="exact"/>
        </dgm:presLayoutVars>
      </dgm:prSet>
      <dgm:spPr/>
    </dgm:pt>
    <dgm:pt modelId="{47C522BD-C4FE-4887-8256-D2D14EF1E133}" type="pres">
      <dgm:prSet presAssocID="{05FD6DD3-5569-4FED-937F-DB68274AC034}" presName="compNode" presStyleCnt="0"/>
      <dgm:spPr/>
    </dgm:pt>
    <dgm:pt modelId="{9567748F-E4DE-4660-A090-82F1FC63A68A}" type="pres">
      <dgm:prSet presAssocID="{05FD6DD3-5569-4FED-937F-DB68274AC034}" presName="aNode" presStyleLbl="bgShp" presStyleIdx="0" presStyleCnt="3"/>
      <dgm:spPr/>
    </dgm:pt>
    <dgm:pt modelId="{30831966-D3FD-4F43-99BA-CF1F402E2BFC}" type="pres">
      <dgm:prSet presAssocID="{05FD6DD3-5569-4FED-937F-DB68274AC034}" presName="textNode" presStyleLbl="bgShp" presStyleIdx="0" presStyleCnt="3"/>
      <dgm:spPr/>
    </dgm:pt>
    <dgm:pt modelId="{0F76C3ED-7857-43AA-A387-00451E7BED0D}" type="pres">
      <dgm:prSet presAssocID="{05FD6DD3-5569-4FED-937F-DB68274AC034}" presName="compChildNode" presStyleCnt="0"/>
      <dgm:spPr/>
    </dgm:pt>
    <dgm:pt modelId="{D7CD70BE-A3F7-4F0B-98A3-FC005C7E0360}" type="pres">
      <dgm:prSet presAssocID="{05FD6DD3-5569-4FED-937F-DB68274AC034}" presName="theInnerList" presStyleCnt="0"/>
      <dgm:spPr/>
    </dgm:pt>
    <dgm:pt modelId="{DA1B8FDE-73A4-47BB-9AE1-20DAD131BABC}" type="pres">
      <dgm:prSet presAssocID="{8E7CEDF7-A640-47FA-B492-61B6971872FF}" presName="childNode" presStyleLbl="node1" presStyleIdx="0" presStyleCnt="5">
        <dgm:presLayoutVars>
          <dgm:bulletEnabled val="1"/>
        </dgm:presLayoutVars>
      </dgm:prSet>
      <dgm:spPr/>
    </dgm:pt>
    <dgm:pt modelId="{5F0A5CE5-F431-4773-A183-F721C5D7F98B}" type="pres">
      <dgm:prSet presAssocID="{8E7CEDF7-A640-47FA-B492-61B6971872FF}" presName="aSpace2" presStyleCnt="0"/>
      <dgm:spPr/>
    </dgm:pt>
    <dgm:pt modelId="{6DE20C33-9474-4833-BE25-955B9420EE6B}" type="pres">
      <dgm:prSet presAssocID="{914E07A5-D622-42A9-A26A-8079409E7FE7}" presName="childNode" presStyleLbl="node1" presStyleIdx="1" presStyleCnt="5">
        <dgm:presLayoutVars>
          <dgm:bulletEnabled val="1"/>
        </dgm:presLayoutVars>
      </dgm:prSet>
      <dgm:spPr/>
    </dgm:pt>
    <dgm:pt modelId="{3C72EA17-0851-4E49-B564-D11E03433B08}" type="pres">
      <dgm:prSet presAssocID="{05FD6DD3-5569-4FED-937F-DB68274AC034}" presName="aSpace" presStyleCnt="0"/>
      <dgm:spPr/>
    </dgm:pt>
    <dgm:pt modelId="{921643AA-954C-42F2-8204-CA793C927029}" type="pres">
      <dgm:prSet presAssocID="{06C346A8-AA45-464A-89C7-B1ECB7324680}" presName="compNode" presStyleCnt="0"/>
      <dgm:spPr/>
    </dgm:pt>
    <dgm:pt modelId="{1323CA03-2DC4-40F6-A413-C967F6B8A06E}" type="pres">
      <dgm:prSet presAssocID="{06C346A8-AA45-464A-89C7-B1ECB7324680}" presName="aNode" presStyleLbl="bgShp" presStyleIdx="1" presStyleCnt="3"/>
      <dgm:spPr/>
    </dgm:pt>
    <dgm:pt modelId="{C62F8693-8E38-47AC-9D54-4A5909527A19}" type="pres">
      <dgm:prSet presAssocID="{06C346A8-AA45-464A-89C7-B1ECB7324680}" presName="textNode" presStyleLbl="bgShp" presStyleIdx="1" presStyleCnt="3"/>
      <dgm:spPr/>
    </dgm:pt>
    <dgm:pt modelId="{AD372086-77A2-441F-8CB6-BACFD9E17CE8}" type="pres">
      <dgm:prSet presAssocID="{06C346A8-AA45-464A-89C7-B1ECB7324680}" presName="compChildNode" presStyleCnt="0"/>
      <dgm:spPr/>
    </dgm:pt>
    <dgm:pt modelId="{DE806AB7-82DE-4444-8C3F-B1A6D94FC066}" type="pres">
      <dgm:prSet presAssocID="{06C346A8-AA45-464A-89C7-B1ECB7324680}" presName="theInnerList" presStyleCnt="0"/>
      <dgm:spPr/>
    </dgm:pt>
    <dgm:pt modelId="{A536A62D-0F3D-4D0A-8EDE-2380F5DA6DC8}" type="pres">
      <dgm:prSet presAssocID="{81225367-F425-4793-8338-7E36D816952C}" presName="childNode" presStyleLbl="node1" presStyleIdx="2" presStyleCnt="5">
        <dgm:presLayoutVars>
          <dgm:bulletEnabled val="1"/>
        </dgm:presLayoutVars>
      </dgm:prSet>
      <dgm:spPr/>
    </dgm:pt>
    <dgm:pt modelId="{8DB181DE-FC83-48D9-AACD-13B45CC76CAE}" type="pres">
      <dgm:prSet presAssocID="{06C346A8-AA45-464A-89C7-B1ECB7324680}" presName="aSpace" presStyleCnt="0"/>
      <dgm:spPr/>
    </dgm:pt>
    <dgm:pt modelId="{E79CD422-02DE-43E3-A025-82B884956DD1}" type="pres">
      <dgm:prSet presAssocID="{D418B2CD-BAF2-4DAD-B64E-6D63B25B6D08}" presName="compNode" presStyleCnt="0"/>
      <dgm:spPr/>
    </dgm:pt>
    <dgm:pt modelId="{A7149B57-DDC2-4D20-B9E0-9C50EA7065ED}" type="pres">
      <dgm:prSet presAssocID="{D418B2CD-BAF2-4DAD-B64E-6D63B25B6D08}" presName="aNode" presStyleLbl="bgShp" presStyleIdx="2" presStyleCnt="3"/>
      <dgm:spPr/>
    </dgm:pt>
    <dgm:pt modelId="{741EA8E0-940A-47E3-B99E-E2A928106777}" type="pres">
      <dgm:prSet presAssocID="{D418B2CD-BAF2-4DAD-B64E-6D63B25B6D08}" presName="textNode" presStyleLbl="bgShp" presStyleIdx="2" presStyleCnt="3"/>
      <dgm:spPr/>
    </dgm:pt>
    <dgm:pt modelId="{47D641D0-2887-4CE3-9F34-C95769804DD3}" type="pres">
      <dgm:prSet presAssocID="{D418B2CD-BAF2-4DAD-B64E-6D63B25B6D08}" presName="compChildNode" presStyleCnt="0"/>
      <dgm:spPr/>
    </dgm:pt>
    <dgm:pt modelId="{A91605A5-D3FF-45FF-B578-77C6E74A8B9C}" type="pres">
      <dgm:prSet presAssocID="{D418B2CD-BAF2-4DAD-B64E-6D63B25B6D08}" presName="theInnerList" presStyleCnt="0"/>
      <dgm:spPr/>
    </dgm:pt>
    <dgm:pt modelId="{9EAB74FD-5E8D-4A9F-A1B1-6B0B8CC8F3B2}" type="pres">
      <dgm:prSet presAssocID="{2E52AD53-1220-4B12-8C27-87E4C58E2F5E}" presName="childNode" presStyleLbl="node1" presStyleIdx="3" presStyleCnt="5">
        <dgm:presLayoutVars>
          <dgm:bulletEnabled val="1"/>
        </dgm:presLayoutVars>
      </dgm:prSet>
      <dgm:spPr/>
    </dgm:pt>
    <dgm:pt modelId="{ED7CD2DE-86F2-45E8-A11B-860885D154F0}" type="pres">
      <dgm:prSet presAssocID="{2E52AD53-1220-4B12-8C27-87E4C58E2F5E}" presName="aSpace2" presStyleCnt="0"/>
      <dgm:spPr/>
    </dgm:pt>
    <dgm:pt modelId="{7C9912C8-94A1-4614-8CA2-3921CC1FD098}" type="pres">
      <dgm:prSet presAssocID="{7C619BAB-9D58-49E7-BC32-B75704B97BE1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4BC0BA1D-51BE-47C3-AD8F-7AE4A3CA50FB}" srcId="{06C346A8-AA45-464A-89C7-B1ECB7324680}" destId="{81225367-F425-4793-8338-7E36D816952C}" srcOrd="0" destOrd="0" parTransId="{BDBC785F-3912-448D-9BBF-7A841A0F3717}" sibTransId="{F727367D-103B-42A9-900A-EBBEE4F6DEBD}"/>
    <dgm:cxn modelId="{8FD83127-6BE1-402C-B0A1-75F8093FDE21}" type="presOf" srcId="{06C346A8-AA45-464A-89C7-B1ECB7324680}" destId="{C62F8693-8E38-47AC-9D54-4A5909527A19}" srcOrd="1" destOrd="0" presId="urn:microsoft.com/office/officeart/2005/8/layout/lProcess2"/>
    <dgm:cxn modelId="{835A862C-74B8-448F-A4B1-8C31086F32F5}" srcId="{00FCF4FF-698D-4A50-A8DC-BE04BCC9E2F2}" destId="{06C346A8-AA45-464A-89C7-B1ECB7324680}" srcOrd="1" destOrd="0" parTransId="{0DA1B726-70A0-423C-9C5F-94928136DCCC}" sibTransId="{9095E44F-D860-4DD9-B08A-0910E03BA466}"/>
    <dgm:cxn modelId="{E77EFE2E-A44F-4088-AFF7-3088A87582B2}" type="presOf" srcId="{8E7CEDF7-A640-47FA-B492-61B6971872FF}" destId="{DA1B8FDE-73A4-47BB-9AE1-20DAD131BABC}" srcOrd="0" destOrd="0" presId="urn:microsoft.com/office/officeart/2005/8/layout/lProcess2"/>
    <dgm:cxn modelId="{3EA6223C-6879-4A80-B86B-C557C4BEB437}" type="presOf" srcId="{914E07A5-D622-42A9-A26A-8079409E7FE7}" destId="{6DE20C33-9474-4833-BE25-955B9420EE6B}" srcOrd="0" destOrd="0" presId="urn:microsoft.com/office/officeart/2005/8/layout/lProcess2"/>
    <dgm:cxn modelId="{71057A72-FC33-4C86-9498-354C8EBB63D4}" type="presOf" srcId="{00FCF4FF-698D-4A50-A8DC-BE04BCC9E2F2}" destId="{9345CDE4-924B-43AA-B793-AD2343D2AD2D}" srcOrd="0" destOrd="0" presId="urn:microsoft.com/office/officeart/2005/8/layout/lProcess2"/>
    <dgm:cxn modelId="{17E1AE56-FAD4-48BA-907A-CC5BDBE71A5F}" type="presOf" srcId="{05FD6DD3-5569-4FED-937F-DB68274AC034}" destId="{30831966-D3FD-4F43-99BA-CF1F402E2BFC}" srcOrd="1" destOrd="0" presId="urn:microsoft.com/office/officeart/2005/8/layout/lProcess2"/>
    <dgm:cxn modelId="{73F14F82-BA2C-411E-BBE8-14897C8D1E75}" srcId="{05FD6DD3-5569-4FED-937F-DB68274AC034}" destId="{914E07A5-D622-42A9-A26A-8079409E7FE7}" srcOrd="1" destOrd="0" parTransId="{9C0E5FD6-7BBC-4D65-8469-F8E59E410C1B}" sibTransId="{1E427E07-7F17-48B2-8AEC-C4BDE52E122A}"/>
    <dgm:cxn modelId="{115E9586-7349-44B2-9420-F37A858E2735}" srcId="{00FCF4FF-698D-4A50-A8DC-BE04BCC9E2F2}" destId="{05FD6DD3-5569-4FED-937F-DB68274AC034}" srcOrd="0" destOrd="0" parTransId="{942F3257-57D9-4972-A8E0-F6EAB549E34A}" sibTransId="{6D4B960B-C353-4B1D-B496-E30DD578397C}"/>
    <dgm:cxn modelId="{80FD628D-D546-4726-B8C4-0804EBF3D920}" srcId="{05FD6DD3-5569-4FED-937F-DB68274AC034}" destId="{8E7CEDF7-A640-47FA-B492-61B6971872FF}" srcOrd="0" destOrd="0" parTransId="{0B314287-FA1C-4D64-A21E-C7378155B788}" sibTransId="{5BA14567-D7E5-43E6-9914-E7CBCC174E72}"/>
    <dgm:cxn modelId="{4AC7A391-A011-4177-8CB2-A5A1705F7DAF}" srcId="{D418B2CD-BAF2-4DAD-B64E-6D63B25B6D08}" destId="{2E52AD53-1220-4B12-8C27-87E4C58E2F5E}" srcOrd="0" destOrd="0" parTransId="{BE614EE2-CCAC-4051-92E9-1F984B2A90FE}" sibTransId="{EB1D577E-F0C5-4BEC-AB7F-F3210DF9559F}"/>
    <dgm:cxn modelId="{113B9A98-1AFF-4DAD-A2D9-38DBB847EB0C}" type="presOf" srcId="{2E52AD53-1220-4B12-8C27-87E4C58E2F5E}" destId="{9EAB74FD-5E8D-4A9F-A1B1-6B0B8CC8F3B2}" srcOrd="0" destOrd="0" presId="urn:microsoft.com/office/officeart/2005/8/layout/lProcess2"/>
    <dgm:cxn modelId="{03795BA1-4F2D-4C0E-9F88-808838AAA6C7}" srcId="{D418B2CD-BAF2-4DAD-B64E-6D63B25B6D08}" destId="{7C619BAB-9D58-49E7-BC32-B75704B97BE1}" srcOrd="1" destOrd="0" parTransId="{51AE647A-5198-4F40-A445-0789791FA485}" sibTransId="{5893DC7B-42A2-4518-B65C-81F8D38E8C66}"/>
    <dgm:cxn modelId="{66014BCF-89E3-4695-9A49-BED939DA3CDA}" type="presOf" srcId="{D418B2CD-BAF2-4DAD-B64E-6D63B25B6D08}" destId="{741EA8E0-940A-47E3-B99E-E2A928106777}" srcOrd="1" destOrd="0" presId="urn:microsoft.com/office/officeart/2005/8/layout/lProcess2"/>
    <dgm:cxn modelId="{FA20C3D1-6715-48C7-9DE6-2EAC1BF1FAAF}" type="presOf" srcId="{D418B2CD-BAF2-4DAD-B64E-6D63B25B6D08}" destId="{A7149B57-DDC2-4D20-B9E0-9C50EA7065ED}" srcOrd="0" destOrd="0" presId="urn:microsoft.com/office/officeart/2005/8/layout/lProcess2"/>
    <dgm:cxn modelId="{E00704E0-E815-4F61-92BD-1354235EAA9C}" type="presOf" srcId="{81225367-F425-4793-8338-7E36D816952C}" destId="{A536A62D-0F3D-4D0A-8EDE-2380F5DA6DC8}" srcOrd="0" destOrd="0" presId="urn:microsoft.com/office/officeart/2005/8/layout/lProcess2"/>
    <dgm:cxn modelId="{EDFE40E6-F045-49C3-8C08-E08BF423A285}" type="presOf" srcId="{05FD6DD3-5569-4FED-937F-DB68274AC034}" destId="{9567748F-E4DE-4660-A090-82F1FC63A68A}" srcOrd="0" destOrd="0" presId="urn:microsoft.com/office/officeart/2005/8/layout/lProcess2"/>
    <dgm:cxn modelId="{5B5C40F8-766E-4D2C-8653-6FFDA8680815}" type="presOf" srcId="{7C619BAB-9D58-49E7-BC32-B75704B97BE1}" destId="{7C9912C8-94A1-4614-8CA2-3921CC1FD098}" srcOrd="0" destOrd="0" presId="urn:microsoft.com/office/officeart/2005/8/layout/lProcess2"/>
    <dgm:cxn modelId="{122982FD-2B40-4A90-8F9F-CA56B4C53F8F}" type="presOf" srcId="{06C346A8-AA45-464A-89C7-B1ECB7324680}" destId="{1323CA03-2DC4-40F6-A413-C967F6B8A06E}" srcOrd="0" destOrd="0" presId="urn:microsoft.com/office/officeart/2005/8/layout/lProcess2"/>
    <dgm:cxn modelId="{FE2591FD-25DF-4AC2-B5C9-1258FD6B68FE}" srcId="{00FCF4FF-698D-4A50-A8DC-BE04BCC9E2F2}" destId="{D418B2CD-BAF2-4DAD-B64E-6D63B25B6D08}" srcOrd="2" destOrd="0" parTransId="{8CF59442-219B-4DF3-BD03-6AF250C482FE}" sibTransId="{C7D7D470-CFD2-4A63-8CFC-6088CD095442}"/>
    <dgm:cxn modelId="{C28F3269-747E-4930-85EF-231A58CE37AF}" type="presParOf" srcId="{9345CDE4-924B-43AA-B793-AD2343D2AD2D}" destId="{47C522BD-C4FE-4887-8256-D2D14EF1E133}" srcOrd="0" destOrd="0" presId="urn:microsoft.com/office/officeart/2005/8/layout/lProcess2"/>
    <dgm:cxn modelId="{846065A4-8B04-43AC-9740-429B6668079D}" type="presParOf" srcId="{47C522BD-C4FE-4887-8256-D2D14EF1E133}" destId="{9567748F-E4DE-4660-A090-82F1FC63A68A}" srcOrd="0" destOrd="0" presId="urn:microsoft.com/office/officeart/2005/8/layout/lProcess2"/>
    <dgm:cxn modelId="{64AA2F30-9C7E-426B-98F7-61672AF921C2}" type="presParOf" srcId="{47C522BD-C4FE-4887-8256-D2D14EF1E133}" destId="{30831966-D3FD-4F43-99BA-CF1F402E2BFC}" srcOrd="1" destOrd="0" presId="urn:microsoft.com/office/officeart/2005/8/layout/lProcess2"/>
    <dgm:cxn modelId="{7923ED93-8DFC-47F5-A942-BC8A34CFFFAB}" type="presParOf" srcId="{47C522BD-C4FE-4887-8256-D2D14EF1E133}" destId="{0F76C3ED-7857-43AA-A387-00451E7BED0D}" srcOrd="2" destOrd="0" presId="urn:microsoft.com/office/officeart/2005/8/layout/lProcess2"/>
    <dgm:cxn modelId="{0FAAD6C3-341C-4D11-8531-D7E1A129108B}" type="presParOf" srcId="{0F76C3ED-7857-43AA-A387-00451E7BED0D}" destId="{D7CD70BE-A3F7-4F0B-98A3-FC005C7E0360}" srcOrd="0" destOrd="0" presId="urn:microsoft.com/office/officeart/2005/8/layout/lProcess2"/>
    <dgm:cxn modelId="{451BF029-AECB-4CB2-81C8-5CAE6FFA89EA}" type="presParOf" srcId="{D7CD70BE-A3F7-4F0B-98A3-FC005C7E0360}" destId="{DA1B8FDE-73A4-47BB-9AE1-20DAD131BABC}" srcOrd="0" destOrd="0" presId="urn:microsoft.com/office/officeart/2005/8/layout/lProcess2"/>
    <dgm:cxn modelId="{D3EF728A-3302-4EEC-AA9F-7A05912DA2BC}" type="presParOf" srcId="{D7CD70BE-A3F7-4F0B-98A3-FC005C7E0360}" destId="{5F0A5CE5-F431-4773-A183-F721C5D7F98B}" srcOrd="1" destOrd="0" presId="urn:microsoft.com/office/officeart/2005/8/layout/lProcess2"/>
    <dgm:cxn modelId="{18605E48-49E4-427C-ADFA-9249A6BBC9CE}" type="presParOf" srcId="{D7CD70BE-A3F7-4F0B-98A3-FC005C7E0360}" destId="{6DE20C33-9474-4833-BE25-955B9420EE6B}" srcOrd="2" destOrd="0" presId="urn:microsoft.com/office/officeart/2005/8/layout/lProcess2"/>
    <dgm:cxn modelId="{6E38266E-5E5F-47FC-9C68-3EBF67FEA7CD}" type="presParOf" srcId="{9345CDE4-924B-43AA-B793-AD2343D2AD2D}" destId="{3C72EA17-0851-4E49-B564-D11E03433B08}" srcOrd="1" destOrd="0" presId="urn:microsoft.com/office/officeart/2005/8/layout/lProcess2"/>
    <dgm:cxn modelId="{2D4BD5DB-F8BF-4334-A483-EF8DC4557A44}" type="presParOf" srcId="{9345CDE4-924B-43AA-B793-AD2343D2AD2D}" destId="{921643AA-954C-42F2-8204-CA793C927029}" srcOrd="2" destOrd="0" presId="urn:microsoft.com/office/officeart/2005/8/layout/lProcess2"/>
    <dgm:cxn modelId="{03C71B9B-2EF8-4A6A-9068-0EDC9F2E602A}" type="presParOf" srcId="{921643AA-954C-42F2-8204-CA793C927029}" destId="{1323CA03-2DC4-40F6-A413-C967F6B8A06E}" srcOrd="0" destOrd="0" presId="urn:microsoft.com/office/officeart/2005/8/layout/lProcess2"/>
    <dgm:cxn modelId="{20F42D16-BE8E-4BE7-A212-080DCE2D238E}" type="presParOf" srcId="{921643AA-954C-42F2-8204-CA793C927029}" destId="{C62F8693-8E38-47AC-9D54-4A5909527A19}" srcOrd="1" destOrd="0" presId="urn:microsoft.com/office/officeart/2005/8/layout/lProcess2"/>
    <dgm:cxn modelId="{FD9CDE6D-5696-4201-B2A6-42DD3ED0F63B}" type="presParOf" srcId="{921643AA-954C-42F2-8204-CA793C927029}" destId="{AD372086-77A2-441F-8CB6-BACFD9E17CE8}" srcOrd="2" destOrd="0" presId="urn:microsoft.com/office/officeart/2005/8/layout/lProcess2"/>
    <dgm:cxn modelId="{B1779238-46EF-4A8A-8710-E0D07D94EB06}" type="presParOf" srcId="{AD372086-77A2-441F-8CB6-BACFD9E17CE8}" destId="{DE806AB7-82DE-4444-8C3F-B1A6D94FC066}" srcOrd="0" destOrd="0" presId="urn:microsoft.com/office/officeart/2005/8/layout/lProcess2"/>
    <dgm:cxn modelId="{23A62B82-9397-46DC-924B-2AE9D1922FA0}" type="presParOf" srcId="{DE806AB7-82DE-4444-8C3F-B1A6D94FC066}" destId="{A536A62D-0F3D-4D0A-8EDE-2380F5DA6DC8}" srcOrd="0" destOrd="0" presId="urn:microsoft.com/office/officeart/2005/8/layout/lProcess2"/>
    <dgm:cxn modelId="{551C081C-315B-479B-9981-F159826A9091}" type="presParOf" srcId="{9345CDE4-924B-43AA-B793-AD2343D2AD2D}" destId="{8DB181DE-FC83-48D9-AACD-13B45CC76CAE}" srcOrd="3" destOrd="0" presId="urn:microsoft.com/office/officeart/2005/8/layout/lProcess2"/>
    <dgm:cxn modelId="{434B62DD-5E98-4EAC-96E9-EE5D22A9B0F5}" type="presParOf" srcId="{9345CDE4-924B-43AA-B793-AD2343D2AD2D}" destId="{E79CD422-02DE-43E3-A025-82B884956DD1}" srcOrd="4" destOrd="0" presId="urn:microsoft.com/office/officeart/2005/8/layout/lProcess2"/>
    <dgm:cxn modelId="{F82EA858-7A44-4E31-B32B-7D710CA2B008}" type="presParOf" srcId="{E79CD422-02DE-43E3-A025-82B884956DD1}" destId="{A7149B57-DDC2-4D20-B9E0-9C50EA7065ED}" srcOrd="0" destOrd="0" presId="urn:microsoft.com/office/officeart/2005/8/layout/lProcess2"/>
    <dgm:cxn modelId="{21DE1A08-C511-4DDF-8BBD-C300ADF43F8C}" type="presParOf" srcId="{E79CD422-02DE-43E3-A025-82B884956DD1}" destId="{741EA8E0-940A-47E3-B99E-E2A928106777}" srcOrd="1" destOrd="0" presId="urn:microsoft.com/office/officeart/2005/8/layout/lProcess2"/>
    <dgm:cxn modelId="{4CB1EAF3-D667-4490-8940-82AF0DC81596}" type="presParOf" srcId="{E79CD422-02DE-43E3-A025-82B884956DD1}" destId="{47D641D0-2887-4CE3-9F34-C95769804DD3}" srcOrd="2" destOrd="0" presId="urn:microsoft.com/office/officeart/2005/8/layout/lProcess2"/>
    <dgm:cxn modelId="{D2DA66D4-0D09-44FF-9125-67C2F94A898B}" type="presParOf" srcId="{47D641D0-2887-4CE3-9F34-C95769804DD3}" destId="{A91605A5-D3FF-45FF-B578-77C6E74A8B9C}" srcOrd="0" destOrd="0" presId="urn:microsoft.com/office/officeart/2005/8/layout/lProcess2"/>
    <dgm:cxn modelId="{46055A4B-2109-4BD7-A9E2-D82F5AA0A2DB}" type="presParOf" srcId="{A91605A5-D3FF-45FF-B578-77C6E74A8B9C}" destId="{9EAB74FD-5E8D-4A9F-A1B1-6B0B8CC8F3B2}" srcOrd="0" destOrd="0" presId="urn:microsoft.com/office/officeart/2005/8/layout/lProcess2"/>
    <dgm:cxn modelId="{4D38E1C1-0AD3-4780-8A75-AD2376B5F004}" type="presParOf" srcId="{A91605A5-D3FF-45FF-B578-77C6E74A8B9C}" destId="{ED7CD2DE-86F2-45E8-A11B-860885D154F0}" srcOrd="1" destOrd="0" presId="urn:microsoft.com/office/officeart/2005/8/layout/lProcess2"/>
    <dgm:cxn modelId="{93438F8D-79C3-42D5-8D35-718C7B2A511B}" type="presParOf" srcId="{A91605A5-D3FF-45FF-B578-77C6E74A8B9C}" destId="{7C9912C8-94A1-4614-8CA2-3921CC1FD09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D4284-7E0B-4DBF-BBAE-BA9E4181F2DD}">
      <dsp:nvSpPr>
        <dsp:cNvPr id="0" name=""/>
        <dsp:cNvSpPr/>
      </dsp:nvSpPr>
      <dsp:spPr>
        <a:xfrm>
          <a:off x="2594969" y="3479"/>
          <a:ext cx="2661910" cy="1203939"/>
        </a:xfrm>
        <a:prstGeom prst="rect">
          <a:avLst/>
        </a:prstGeom>
        <a:solidFill>
          <a:srgbClr val="1217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latin typeface="Avenir Next LT Pro" panose="020B0504020202020204" pitchFamily="34" charset="0"/>
            </a:rPr>
            <a:t>What is option trading?</a:t>
          </a:r>
          <a:endParaRPr lang="en-US" sz="2000" kern="1200" dirty="0">
            <a:latin typeface="Avenir Next LT Pro" panose="020B0504020202020204" pitchFamily="34" charset="0"/>
            <a:cs typeface="Courier New" panose="02070309020205020404" pitchFamily="49" charset="0"/>
          </a:endParaRPr>
        </a:p>
      </dsp:txBody>
      <dsp:txXfrm>
        <a:off x="2594969" y="3479"/>
        <a:ext cx="2661910" cy="1203939"/>
      </dsp:txXfrm>
    </dsp:sp>
    <dsp:sp modelId="{37CDE5C0-C788-4FC7-8DF6-48A006039F21}">
      <dsp:nvSpPr>
        <dsp:cNvPr id="0" name=""/>
        <dsp:cNvSpPr/>
      </dsp:nvSpPr>
      <dsp:spPr>
        <a:xfrm>
          <a:off x="1283879" y="3479"/>
          <a:ext cx="119190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EAEB6-62C6-4E50-823B-100E4C36D9E0}">
      <dsp:nvSpPr>
        <dsp:cNvPr id="0" name=""/>
        <dsp:cNvSpPr/>
      </dsp:nvSpPr>
      <dsp:spPr>
        <a:xfrm>
          <a:off x="1283879" y="1406069"/>
          <a:ext cx="266191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latin typeface="Avenir Next LT Pro" panose="020B0504020202020204" pitchFamily="34" charset="0"/>
            </a:rPr>
            <a:t>What is a “short squeeze”?</a:t>
          </a:r>
          <a:endParaRPr lang="en-US" sz="2000" kern="1200" dirty="0">
            <a:latin typeface="Avenir Next LT Pro" panose="020B0504020202020204" pitchFamily="34" charset="0"/>
            <a:cs typeface="Courier New" panose="02070309020205020404" pitchFamily="49" charset="0"/>
          </a:endParaRPr>
        </a:p>
      </dsp:txBody>
      <dsp:txXfrm>
        <a:off x="1283879" y="1406069"/>
        <a:ext cx="2661910" cy="1203939"/>
      </dsp:txXfrm>
    </dsp:sp>
    <dsp:sp modelId="{7F0A4058-17C6-492F-8B0C-E5546BAE8989}">
      <dsp:nvSpPr>
        <dsp:cNvPr id="0" name=""/>
        <dsp:cNvSpPr/>
      </dsp:nvSpPr>
      <dsp:spPr>
        <a:xfrm>
          <a:off x="4064979" y="1406069"/>
          <a:ext cx="119190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810AF-4F40-42B3-B3D5-FB4C5B197DBC}">
      <dsp:nvSpPr>
        <dsp:cNvPr id="0" name=""/>
        <dsp:cNvSpPr/>
      </dsp:nvSpPr>
      <dsp:spPr>
        <a:xfrm>
          <a:off x="2594969" y="2808658"/>
          <a:ext cx="266191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latin typeface="Avenir Next LT Pro" panose="020B0504020202020204" pitchFamily="34" charset="0"/>
            </a:rPr>
            <a:t>What part did social media play in causing the squeeze?</a:t>
          </a:r>
          <a:endParaRPr lang="en-US" sz="2000" kern="1200" dirty="0">
            <a:latin typeface="Avenir Next LT Pro" panose="020B0504020202020204" pitchFamily="34" charset="0"/>
            <a:cs typeface="Courier New" panose="02070309020205020404" pitchFamily="49" charset="0"/>
          </a:endParaRPr>
        </a:p>
      </dsp:txBody>
      <dsp:txXfrm>
        <a:off x="2594969" y="2808658"/>
        <a:ext cx="2661910" cy="1203939"/>
      </dsp:txXfrm>
    </dsp:sp>
    <dsp:sp modelId="{634AB552-5C2D-4F0A-8BAE-BEA3347BB30C}">
      <dsp:nvSpPr>
        <dsp:cNvPr id="0" name=""/>
        <dsp:cNvSpPr/>
      </dsp:nvSpPr>
      <dsp:spPr>
        <a:xfrm>
          <a:off x="1283879" y="2808658"/>
          <a:ext cx="119190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72FD6-0EB4-477C-848A-8FECAE81559D}">
      <dsp:nvSpPr>
        <dsp:cNvPr id="0" name=""/>
        <dsp:cNvSpPr/>
      </dsp:nvSpPr>
      <dsp:spPr>
        <a:xfrm>
          <a:off x="1283879" y="4211247"/>
          <a:ext cx="2661910" cy="1203939"/>
        </a:xfrm>
        <a:prstGeom prst="rect">
          <a:avLst/>
        </a:prstGeom>
        <a:solidFill>
          <a:srgbClr val="121727">
            <a:alpha val="7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latin typeface="Avenir Next LT Pro" panose="020B0504020202020204" pitchFamily="34" charset="0"/>
            </a:rPr>
            <a:t>How long could this rally last?</a:t>
          </a:r>
          <a:endParaRPr lang="en-US" sz="2000" kern="1200" dirty="0">
            <a:latin typeface="Avenir Next LT Pro" panose="020B0504020202020204" pitchFamily="34" charset="0"/>
            <a:cs typeface="Courier New" panose="02070309020205020404" pitchFamily="49" charset="0"/>
          </a:endParaRPr>
        </a:p>
      </dsp:txBody>
      <dsp:txXfrm>
        <a:off x="1283879" y="4211247"/>
        <a:ext cx="2661910" cy="1203939"/>
      </dsp:txXfrm>
    </dsp:sp>
    <dsp:sp modelId="{FDA698F5-C2C3-4D53-925B-027E89638AC7}">
      <dsp:nvSpPr>
        <dsp:cNvPr id="0" name=""/>
        <dsp:cNvSpPr/>
      </dsp:nvSpPr>
      <dsp:spPr>
        <a:xfrm>
          <a:off x="4064979" y="4211247"/>
          <a:ext cx="1191900" cy="1203939"/>
        </a:xfrm>
        <a:prstGeom prst="rect">
          <a:avLst/>
        </a:prstGeom>
        <a:solidFill>
          <a:srgbClr val="121727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918CE-85CF-4899-9B74-FE49D5D485BD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E1422-141D-4B9E-9DCF-A615F747B88C}">
      <dsp:nvSpPr>
        <dsp:cNvPr id="0" name=""/>
        <dsp:cNvSpPr/>
      </dsp:nvSpPr>
      <dsp:spPr>
        <a:xfrm>
          <a:off x="610504" y="416587"/>
          <a:ext cx="3780790" cy="833607"/>
        </a:xfrm>
        <a:prstGeom prst="rect">
          <a:avLst/>
        </a:prstGeom>
        <a:solidFill>
          <a:srgbClr val="121725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GameStop is the world’s biggest video game retailer.</a:t>
          </a:r>
        </a:p>
      </dsp:txBody>
      <dsp:txXfrm>
        <a:off x="610504" y="416587"/>
        <a:ext cx="3780790" cy="833607"/>
      </dsp:txXfrm>
    </dsp:sp>
    <dsp:sp modelId="{9842E9FE-39A6-4BB2-818B-71B2482C302B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rgbClr val="1217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BC331-ACD9-4845-8781-A2E07B253596}">
      <dsp:nvSpPr>
        <dsp:cNvPr id="0" name=""/>
        <dsp:cNvSpPr/>
      </dsp:nvSpPr>
      <dsp:spPr>
        <a:xfrm>
          <a:off x="1088431" y="1667215"/>
          <a:ext cx="3302863" cy="833607"/>
        </a:xfrm>
        <a:prstGeom prst="rect">
          <a:avLst/>
        </a:prstGeom>
        <a:solidFill>
          <a:srgbClr val="121725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Business decline due to shift on video game download.</a:t>
          </a:r>
        </a:p>
      </dsp:txBody>
      <dsp:txXfrm>
        <a:off x="1088431" y="1667215"/>
        <a:ext cx="3302863" cy="833607"/>
      </dsp:txXfrm>
    </dsp:sp>
    <dsp:sp modelId="{8857D657-7BE6-4CB3-BAF3-F458AB28C98B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rgbClr val="1217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5C762-CD73-425A-9CA0-5B15F4BFF6A3}">
      <dsp:nvSpPr>
        <dsp:cNvPr id="0" name=""/>
        <dsp:cNvSpPr/>
      </dsp:nvSpPr>
      <dsp:spPr>
        <a:xfrm>
          <a:off x="1088431" y="2917843"/>
          <a:ext cx="3302863" cy="833607"/>
        </a:xfrm>
        <a:prstGeom prst="rect">
          <a:avLst/>
        </a:prstGeom>
        <a:solidFill>
          <a:srgbClr val="121725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Declining EBITDA shows no growth.</a:t>
          </a:r>
        </a:p>
      </dsp:txBody>
      <dsp:txXfrm>
        <a:off x="1088431" y="2917843"/>
        <a:ext cx="3302863" cy="833607"/>
      </dsp:txXfrm>
    </dsp:sp>
    <dsp:sp modelId="{D254A1B5-72C4-4083-B9E4-9B429D7040D3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rgbClr val="1217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A466C-10B3-4D99-A5F3-C212CF67ECF5}">
      <dsp:nvSpPr>
        <dsp:cNvPr id="0" name=""/>
        <dsp:cNvSpPr/>
      </dsp:nvSpPr>
      <dsp:spPr>
        <a:xfrm>
          <a:off x="610504" y="4168472"/>
          <a:ext cx="3780790" cy="833607"/>
        </a:xfrm>
        <a:prstGeom prst="rect">
          <a:avLst/>
        </a:prstGeom>
        <a:solidFill>
          <a:srgbClr val="121725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Cash to debt ratio is average rating.</a:t>
          </a:r>
        </a:p>
      </dsp:txBody>
      <dsp:txXfrm>
        <a:off x="610504" y="4168472"/>
        <a:ext cx="3780790" cy="833607"/>
      </dsp:txXfrm>
    </dsp:sp>
    <dsp:sp modelId="{56C05E42-F035-4E4C-8345-684A4B5D46EF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rgbClr val="1217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FC23D-B9D1-4AB4-AD6F-13A7A8430679}">
      <dsp:nvSpPr>
        <dsp:cNvPr id="0" name=""/>
        <dsp:cNvSpPr/>
      </dsp:nvSpPr>
      <dsp:spPr>
        <a:xfrm rot="10800000">
          <a:off x="1120178" y="2193"/>
          <a:ext cx="3424069" cy="1030901"/>
        </a:xfrm>
        <a:prstGeom prst="homePlate">
          <a:avLst/>
        </a:prstGeom>
        <a:solidFill>
          <a:srgbClr val="121725">
            <a:alpha val="52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459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Positive correlation</a:t>
          </a:r>
          <a:endParaRPr lang="en-US" sz="2000" kern="1200" dirty="0"/>
        </a:p>
      </dsp:txBody>
      <dsp:txXfrm rot="10800000">
        <a:off x="1377903" y="2193"/>
        <a:ext cx="3166344" cy="1030901"/>
      </dsp:txXfrm>
    </dsp:sp>
    <dsp:sp modelId="{014E53CA-FDC6-4531-8607-8A5F2258F296}">
      <dsp:nvSpPr>
        <dsp:cNvPr id="0" name=""/>
        <dsp:cNvSpPr/>
      </dsp:nvSpPr>
      <dsp:spPr>
        <a:xfrm>
          <a:off x="604728" y="2193"/>
          <a:ext cx="1030901" cy="1030901"/>
        </a:xfrm>
        <a:prstGeom prst="ellipse">
          <a:avLst/>
        </a:prstGeom>
        <a:solidFill>
          <a:srgbClr val="12172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4C2790B-80BB-4B53-9AA7-9E8FB3C60B93}">
      <dsp:nvSpPr>
        <dsp:cNvPr id="0" name=""/>
        <dsp:cNvSpPr/>
      </dsp:nvSpPr>
      <dsp:spPr>
        <a:xfrm rot="10800000">
          <a:off x="1120178" y="1340827"/>
          <a:ext cx="3424069" cy="1030901"/>
        </a:xfrm>
        <a:prstGeom prst="homePlate">
          <a:avLst/>
        </a:prstGeom>
        <a:solidFill>
          <a:srgbClr val="121725">
            <a:alpha val="52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4599" tIns="7620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Twitter activity: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u="none" kern="1200" dirty="0"/>
            <a:t>Low: 2 tweets per min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u="none" kern="1200" dirty="0"/>
            <a:t>High 110 tweets per min</a:t>
          </a:r>
          <a:endParaRPr lang="en-US" sz="1600" kern="1200" dirty="0"/>
        </a:p>
      </dsp:txBody>
      <dsp:txXfrm rot="10800000">
        <a:off x="1377903" y="1340827"/>
        <a:ext cx="3166344" cy="1030901"/>
      </dsp:txXfrm>
    </dsp:sp>
    <dsp:sp modelId="{4BC7A6B6-C27D-40B4-B309-38E6565DE4E6}">
      <dsp:nvSpPr>
        <dsp:cNvPr id="0" name=""/>
        <dsp:cNvSpPr/>
      </dsp:nvSpPr>
      <dsp:spPr>
        <a:xfrm>
          <a:off x="604728" y="1340827"/>
          <a:ext cx="1030901" cy="1030901"/>
        </a:xfrm>
        <a:prstGeom prst="ellipse">
          <a:avLst/>
        </a:prstGeom>
        <a:solidFill>
          <a:srgbClr val="12172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796986-F1D2-48C3-9CD6-8A38DE470BF8}">
      <dsp:nvSpPr>
        <dsp:cNvPr id="0" name=""/>
        <dsp:cNvSpPr/>
      </dsp:nvSpPr>
      <dsp:spPr>
        <a:xfrm rot="10800000">
          <a:off x="1120178" y="2679460"/>
          <a:ext cx="3424069" cy="1030901"/>
        </a:xfrm>
        <a:prstGeom prst="homePlate">
          <a:avLst/>
        </a:prstGeom>
        <a:solidFill>
          <a:srgbClr val="121725">
            <a:alpha val="52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459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Price</a:t>
          </a:r>
          <a:endParaRPr lang="en-US" sz="2000" kern="1200" dirty="0"/>
        </a:p>
      </dsp:txBody>
      <dsp:txXfrm rot="10800000">
        <a:off x="1377903" y="2679460"/>
        <a:ext cx="3166344" cy="1030901"/>
      </dsp:txXfrm>
    </dsp:sp>
    <dsp:sp modelId="{BC427D2E-F583-4A15-B900-04C09075E046}">
      <dsp:nvSpPr>
        <dsp:cNvPr id="0" name=""/>
        <dsp:cNvSpPr/>
      </dsp:nvSpPr>
      <dsp:spPr>
        <a:xfrm>
          <a:off x="604728" y="2679460"/>
          <a:ext cx="1030901" cy="1030901"/>
        </a:xfrm>
        <a:prstGeom prst="ellipse">
          <a:avLst/>
        </a:prstGeom>
        <a:solidFill>
          <a:srgbClr val="12172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69A1E2-94F9-4F65-93CE-50B5F4EF5C93}">
      <dsp:nvSpPr>
        <dsp:cNvPr id="0" name=""/>
        <dsp:cNvSpPr/>
      </dsp:nvSpPr>
      <dsp:spPr>
        <a:xfrm rot="10800000">
          <a:off x="1120178" y="4018093"/>
          <a:ext cx="3424069" cy="1030901"/>
        </a:xfrm>
        <a:prstGeom prst="homePlate">
          <a:avLst/>
        </a:prstGeom>
        <a:solidFill>
          <a:srgbClr val="121725">
            <a:alpha val="5200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459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General perception on “</a:t>
          </a:r>
          <a:r>
            <a:rPr lang="en-US" sz="2000" b="0" i="0" u="none" kern="1200" dirty="0" err="1"/>
            <a:t>wallstreet</a:t>
          </a:r>
          <a:r>
            <a:rPr lang="en-US" sz="2000" b="0" i="0" u="none" kern="1200" dirty="0"/>
            <a:t>” is the stock value already too high</a:t>
          </a:r>
          <a:endParaRPr lang="en-US" sz="2000" kern="1200" dirty="0"/>
        </a:p>
      </dsp:txBody>
      <dsp:txXfrm rot="10800000">
        <a:off x="1377903" y="4018093"/>
        <a:ext cx="3166344" cy="1030901"/>
      </dsp:txXfrm>
    </dsp:sp>
    <dsp:sp modelId="{D879A056-E9DC-4E83-A4ED-0193F5AE5634}">
      <dsp:nvSpPr>
        <dsp:cNvPr id="0" name=""/>
        <dsp:cNvSpPr/>
      </dsp:nvSpPr>
      <dsp:spPr>
        <a:xfrm>
          <a:off x="604728" y="4018093"/>
          <a:ext cx="1030901" cy="1030901"/>
        </a:xfrm>
        <a:prstGeom prst="ellipse">
          <a:avLst/>
        </a:prstGeom>
        <a:solidFill>
          <a:srgbClr val="121725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426AF-23A5-49E0-9E41-1A99E29DBCF2}">
      <dsp:nvSpPr>
        <dsp:cNvPr id="0" name=""/>
        <dsp:cNvSpPr/>
      </dsp:nvSpPr>
      <dsp:spPr>
        <a:xfrm>
          <a:off x="-4375108" y="-675945"/>
          <a:ext cx="5250413" cy="5250413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040BF-0371-4522-9DD3-D3F6B1FC6336}">
      <dsp:nvSpPr>
        <dsp:cNvPr id="0" name=""/>
        <dsp:cNvSpPr/>
      </dsp:nvSpPr>
      <dsp:spPr>
        <a:xfrm>
          <a:off x="716645" y="556942"/>
          <a:ext cx="4825907" cy="1113729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2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u="none" kern="1200" dirty="0"/>
            <a:t>Strong positive correlation between twitter interactions and the price of the stock.</a:t>
          </a:r>
          <a:endParaRPr lang="en-US" sz="2300" kern="1200" dirty="0"/>
        </a:p>
      </dsp:txBody>
      <dsp:txXfrm>
        <a:off x="716645" y="556942"/>
        <a:ext cx="4825907" cy="1113729"/>
      </dsp:txXfrm>
    </dsp:sp>
    <dsp:sp modelId="{0468764F-901D-40AF-8F63-A60E74AAB660}">
      <dsp:nvSpPr>
        <dsp:cNvPr id="0" name=""/>
        <dsp:cNvSpPr/>
      </dsp:nvSpPr>
      <dsp:spPr>
        <a:xfrm>
          <a:off x="20564" y="417726"/>
          <a:ext cx="1392162" cy="1392162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5649D-3D8D-4546-8528-0819152C9BCC}">
      <dsp:nvSpPr>
        <dsp:cNvPr id="0" name=""/>
        <dsp:cNvSpPr/>
      </dsp:nvSpPr>
      <dsp:spPr>
        <a:xfrm>
          <a:off x="716645" y="2227849"/>
          <a:ext cx="4825907" cy="1113729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2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u="none" kern="1200" dirty="0"/>
            <a:t>As the stock price rose the number of twitter activity followed.</a:t>
          </a:r>
          <a:endParaRPr lang="en-US" sz="2300" kern="1200" dirty="0"/>
        </a:p>
      </dsp:txBody>
      <dsp:txXfrm>
        <a:off x="716645" y="2227849"/>
        <a:ext cx="4825907" cy="1113729"/>
      </dsp:txXfrm>
    </dsp:sp>
    <dsp:sp modelId="{AFC6FA23-EC46-46E7-A2AA-876924057985}">
      <dsp:nvSpPr>
        <dsp:cNvPr id="0" name=""/>
        <dsp:cNvSpPr/>
      </dsp:nvSpPr>
      <dsp:spPr>
        <a:xfrm>
          <a:off x="20564" y="2088633"/>
          <a:ext cx="1392162" cy="1392162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426AF-23A5-49E0-9E41-1A99E29DBCF2}">
      <dsp:nvSpPr>
        <dsp:cNvPr id="0" name=""/>
        <dsp:cNvSpPr/>
      </dsp:nvSpPr>
      <dsp:spPr>
        <a:xfrm>
          <a:off x="-4375108" y="-675945"/>
          <a:ext cx="5250413" cy="5250413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040BF-0371-4522-9DD3-D3F6B1FC6336}">
      <dsp:nvSpPr>
        <dsp:cNvPr id="0" name=""/>
        <dsp:cNvSpPr/>
      </dsp:nvSpPr>
      <dsp:spPr>
        <a:xfrm>
          <a:off x="716645" y="556942"/>
          <a:ext cx="4825907" cy="1113729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2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u="none" kern="1200" dirty="0"/>
            <a:t>Trade volume and twitter activity inverses</a:t>
          </a:r>
          <a:endParaRPr lang="en-US" sz="2300" kern="1200" dirty="0"/>
        </a:p>
      </dsp:txBody>
      <dsp:txXfrm>
        <a:off x="716645" y="556942"/>
        <a:ext cx="4825907" cy="1113729"/>
      </dsp:txXfrm>
    </dsp:sp>
    <dsp:sp modelId="{0468764F-901D-40AF-8F63-A60E74AAB660}">
      <dsp:nvSpPr>
        <dsp:cNvPr id="0" name=""/>
        <dsp:cNvSpPr/>
      </dsp:nvSpPr>
      <dsp:spPr>
        <a:xfrm>
          <a:off x="20564" y="417726"/>
          <a:ext cx="1392162" cy="1392162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5649D-3D8D-4546-8528-0819152C9BCC}">
      <dsp:nvSpPr>
        <dsp:cNvPr id="0" name=""/>
        <dsp:cNvSpPr/>
      </dsp:nvSpPr>
      <dsp:spPr>
        <a:xfrm>
          <a:off x="716645" y="2227849"/>
          <a:ext cx="4825907" cy="1113729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02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u="none" kern="1200" dirty="0"/>
            <a:t>If tweets per minute are up shouldn’t the trade volume also be up?</a:t>
          </a:r>
          <a:endParaRPr lang="en-US" sz="2300" kern="1200" dirty="0"/>
        </a:p>
      </dsp:txBody>
      <dsp:txXfrm>
        <a:off x="716645" y="2227849"/>
        <a:ext cx="4825907" cy="1113729"/>
      </dsp:txXfrm>
    </dsp:sp>
    <dsp:sp modelId="{AFC6FA23-EC46-46E7-A2AA-876924057985}">
      <dsp:nvSpPr>
        <dsp:cNvPr id="0" name=""/>
        <dsp:cNvSpPr/>
      </dsp:nvSpPr>
      <dsp:spPr>
        <a:xfrm>
          <a:off x="20564" y="2088633"/>
          <a:ext cx="1392162" cy="1392162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426AF-23A5-49E0-9E41-1A99E29DBCF2}">
      <dsp:nvSpPr>
        <dsp:cNvPr id="0" name=""/>
        <dsp:cNvSpPr/>
      </dsp:nvSpPr>
      <dsp:spPr>
        <a:xfrm>
          <a:off x="-4407116" y="-675945"/>
          <a:ext cx="5250413" cy="5250413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040BF-0371-4522-9DD3-D3F6B1FC6336}">
      <dsp:nvSpPr>
        <dsp:cNvPr id="0" name=""/>
        <dsp:cNvSpPr/>
      </dsp:nvSpPr>
      <dsp:spPr>
        <a:xfrm>
          <a:off x="542341" y="389852"/>
          <a:ext cx="4968203" cy="779704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89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As price of stock increased trade volume decreased.</a:t>
          </a:r>
          <a:endParaRPr lang="en-US" sz="1600" kern="1200" dirty="0"/>
        </a:p>
      </dsp:txBody>
      <dsp:txXfrm>
        <a:off x="542341" y="389852"/>
        <a:ext cx="4968203" cy="779704"/>
      </dsp:txXfrm>
    </dsp:sp>
    <dsp:sp modelId="{0468764F-901D-40AF-8F63-A60E74AAB660}">
      <dsp:nvSpPr>
        <dsp:cNvPr id="0" name=""/>
        <dsp:cNvSpPr/>
      </dsp:nvSpPr>
      <dsp:spPr>
        <a:xfrm>
          <a:off x="55026" y="292389"/>
          <a:ext cx="974630" cy="974630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5649D-3D8D-4546-8528-0819152C9BCC}">
      <dsp:nvSpPr>
        <dsp:cNvPr id="0" name=""/>
        <dsp:cNvSpPr/>
      </dsp:nvSpPr>
      <dsp:spPr>
        <a:xfrm>
          <a:off x="825763" y="1559408"/>
          <a:ext cx="4684780" cy="779704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89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Share price became too high of an entry point for many people and caused trade volume to decrease</a:t>
          </a:r>
          <a:endParaRPr lang="en-US" sz="1600" kern="1200" dirty="0"/>
        </a:p>
      </dsp:txBody>
      <dsp:txXfrm>
        <a:off x="825763" y="1559408"/>
        <a:ext cx="4684780" cy="779704"/>
      </dsp:txXfrm>
    </dsp:sp>
    <dsp:sp modelId="{AFC6FA23-EC46-46E7-A2AA-876924057985}">
      <dsp:nvSpPr>
        <dsp:cNvPr id="0" name=""/>
        <dsp:cNvSpPr/>
      </dsp:nvSpPr>
      <dsp:spPr>
        <a:xfrm>
          <a:off x="338448" y="1461945"/>
          <a:ext cx="974630" cy="974630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92E0C-9589-407A-8C68-0F33DB970D2A}">
      <dsp:nvSpPr>
        <dsp:cNvPr id="0" name=""/>
        <dsp:cNvSpPr/>
      </dsp:nvSpPr>
      <dsp:spPr>
        <a:xfrm>
          <a:off x="542341" y="2728965"/>
          <a:ext cx="4968203" cy="779704"/>
        </a:xfrm>
        <a:prstGeom prst="rect">
          <a:avLst/>
        </a:prstGeom>
        <a:solidFill>
          <a:srgbClr val="121725">
            <a:alpha val="8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89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Most of the available shares are then held by institutions and </a:t>
          </a:r>
          <a:r>
            <a:rPr lang="en-US" sz="1600" b="0" i="0" u="none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traders</a:t>
          </a:r>
          <a:r>
            <a:rPr lang="en-US" sz="1600" b="0" i="0" u="none" kern="1200" dirty="0"/>
            <a:t> which reduces liquidity in trades.</a:t>
          </a:r>
          <a:endParaRPr lang="en-US" sz="1600" kern="1200" dirty="0"/>
        </a:p>
      </dsp:txBody>
      <dsp:txXfrm>
        <a:off x="542341" y="2728965"/>
        <a:ext cx="4968203" cy="779704"/>
      </dsp:txXfrm>
    </dsp:sp>
    <dsp:sp modelId="{93BA2C8D-F19B-45AF-9C66-16F9D32D0D68}">
      <dsp:nvSpPr>
        <dsp:cNvPr id="0" name=""/>
        <dsp:cNvSpPr/>
      </dsp:nvSpPr>
      <dsp:spPr>
        <a:xfrm>
          <a:off x="55026" y="2631502"/>
          <a:ext cx="974630" cy="974630"/>
        </a:xfrm>
        <a:prstGeom prst="ellipse">
          <a:avLst/>
        </a:prstGeom>
        <a:solidFill>
          <a:srgbClr val="1B202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7748F-E4DE-4660-A090-82F1FC63A68A}">
      <dsp:nvSpPr>
        <dsp:cNvPr id="0" name=""/>
        <dsp:cNvSpPr/>
      </dsp:nvSpPr>
      <dsp:spPr>
        <a:xfrm>
          <a:off x="1346" y="0"/>
          <a:ext cx="3500346" cy="4708962"/>
        </a:xfrm>
        <a:prstGeom prst="roundRect">
          <a:avLst>
            <a:gd name="adj" fmla="val 10000"/>
          </a:avLst>
        </a:prstGeom>
        <a:solidFill>
          <a:srgbClr val="1B202D">
            <a:alpha val="82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u="none" kern="1200" dirty="0">
              <a:solidFill>
                <a:schemeClr val="bg1"/>
              </a:solidFill>
            </a:rPr>
            <a:t>Paywalls 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1346" y="0"/>
        <a:ext cx="3500346" cy="1412688"/>
      </dsp:txXfrm>
    </dsp:sp>
    <dsp:sp modelId="{DA1B8FDE-73A4-47BB-9AE1-20DAD131BABC}">
      <dsp:nvSpPr>
        <dsp:cNvPr id="0" name=""/>
        <dsp:cNvSpPr/>
      </dsp:nvSpPr>
      <dsp:spPr>
        <a:xfrm>
          <a:off x="351380" y="1414068"/>
          <a:ext cx="2800277" cy="1419816"/>
        </a:xfrm>
        <a:prstGeom prst="roundRect">
          <a:avLst>
            <a:gd name="adj" fmla="val 10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Data on financial details of stock trading is mostly behind paywalls, especially historical option trading.</a:t>
          </a:r>
          <a:endParaRPr lang="en-US" sz="1800" kern="1200" dirty="0"/>
        </a:p>
      </dsp:txBody>
      <dsp:txXfrm>
        <a:off x="392965" y="1455653"/>
        <a:ext cx="2717107" cy="1336646"/>
      </dsp:txXfrm>
    </dsp:sp>
    <dsp:sp modelId="{6DE20C33-9474-4833-BE25-955B9420EE6B}">
      <dsp:nvSpPr>
        <dsp:cNvPr id="0" name=""/>
        <dsp:cNvSpPr/>
      </dsp:nvSpPr>
      <dsp:spPr>
        <a:xfrm>
          <a:off x="351380" y="3052317"/>
          <a:ext cx="2800277" cy="1419816"/>
        </a:xfrm>
        <a:prstGeom prst="roundRect">
          <a:avLst>
            <a:gd name="adj" fmla="val 10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Publicly available information is primarily in aggregate or incomplete</a:t>
          </a:r>
          <a:endParaRPr lang="en-US" sz="1800" kern="1200" dirty="0"/>
        </a:p>
      </dsp:txBody>
      <dsp:txXfrm>
        <a:off x="392965" y="3093902"/>
        <a:ext cx="2717107" cy="1336646"/>
      </dsp:txXfrm>
    </dsp:sp>
    <dsp:sp modelId="{1323CA03-2DC4-40F6-A413-C967F6B8A06E}">
      <dsp:nvSpPr>
        <dsp:cNvPr id="0" name=""/>
        <dsp:cNvSpPr/>
      </dsp:nvSpPr>
      <dsp:spPr>
        <a:xfrm>
          <a:off x="3764218" y="0"/>
          <a:ext cx="3500346" cy="4708962"/>
        </a:xfrm>
        <a:prstGeom prst="roundRect">
          <a:avLst>
            <a:gd name="adj" fmla="val 10000"/>
          </a:avLst>
        </a:prstGeom>
        <a:solidFill>
          <a:srgbClr val="1B202D">
            <a:alpha val="82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u="none" kern="1200" dirty="0">
              <a:solidFill>
                <a:schemeClr val="bg1"/>
              </a:solidFill>
            </a:rPr>
            <a:t>Limited pull rates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3764218" y="0"/>
        <a:ext cx="3500346" cy="1412688"/>
      </dsp:txXfrm>
    </dsp:sp>
    <dsp:sp modelId="{A536A62D-0F3D-4D0A-8EDE-2380F5DA6DC8}">
      <dsp:nvSpPr>
        <dsp:cNvPr id="0" name=""/>
        <dsp:cNvSpPr/>
      </dsp:nvSpPr>
      <dsp:spPr>
        <a:xfrm>
          <a:off x="4114253" y="1412688"/>
          <a:ext cx="2800277" cy="3060825"/>
        </a:xfrm>
        <a:prstGeom prst="roundRect">
          <a:avLst>
            <a:gd name="adj" fmla="val 10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Social media sites limit the number of tweets/comments you can pull (900 tweets for Twitter, 100 comments for Reddit)</a:t>
          </a:r>
          <a:endParaRPr lang="en-US" sz="1800" kern="1200" dirty="0"/>
        </a:p>
      </dsp:txBody>
      <dsp:txXfrm>
        <a:off x="4196270" y="1494705"/>
        <a:ext cx="2636243" cy="2896791"/>
      </dsp:txXfrm>
    </dsp:sp>
    <dsp:sp modelId="{A7149B57-DDC2-4D20-B9E0-9C50EA7065ED}">
      <dsp:nvSpPr>
        <dsp:cNvPr id="0" name=""/>
        <dsp:cNvSpPr/>
      </dsp:nvSpPr>
      <dsp:spPr>
        <a:xfrm>
          <a:off x="7527091" y="0"/>
          <a:ext cx="3500346" cy="4708962"/>
        </a:xfrm>
        <a:prstGeom prst="roundRect">
          <a:avLst>
            <a:gd name="adj" fmla="val 10000"/>
          </a:avLst>
        </a:prstGeom>
        <a:solidFill>
          <a:srgbClr val="1B202D">
            <a:alpha val="82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u="none" kern="1200" dirty="0">
              <a:solidFill>
                <a:schemeClr val="bg1"/>
              </a:solidFill>
            </a:rPr>
            <a:t>Reddit 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7527091" y="0"/>
        <a:ext cx="3500346" cy="1412688"/>
      </dsp:txXfrm>
    </dsp:sp>
    <dsp:sp modelId="{9EAB74FD-5E8D-4A9F-A1B1-6B0B8CC8F3B2}">
      <dsp:nvSpPr>
        <dsp:cNvPr id="0" name=""/>
        <dsp:cNvSpPr/>
      </dsp:nvSpPr>
      <dsp:spPr>
        <a:xfrm>
          <a:off x="7877125" y="1414068"/>
          <a:ext cx="2800277" cy="1419816"/>
        </a:xfrm>
        <a:prstGeom prst="roundRect">
          <a:avLst>
            <a:gd name="adj" fmla="val 10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Another limitation is the lack of Reddit data, and particularly the subreddit </a:t>
          </a:r>
          <a:r>
            <a:rPr lang="en-US" sz="1800" b="0" i="0" u="none" kern="1200" dirty="0" err="1"/>
            <a:t>wallstreetbets</a:t>
          </a:r>
          <a:r>
            <a:rPr lang="en-US" sz="1800" b="0" i="0" u="none" kern="1200" dirty="0"/>
            <a:t>. The reddit </a:t>
          </a:r>
          <a:r>
            <a:rPr lang="en-US" sz="1800" b="0" i="0" u="none" kern="1200" dirty="0" err="1"/>
            <a:t>api</a:t>
          </a:r>
          <a:r>
            <a:rPr lang="en-US" sz="1800" b="0" i="0" u="none" kern="1200" dirty="0"/>
            <a:t> is complex.</a:t>
          </a:r>
          <a:endParaRPr lang="en-US" sz="1800" kern="1200" dirty="0"/>
        </a:p>
      </dsp:txBody>
      <dsp:txXfrm>
        <a:off x="7918710" y="1455653"/>
        <a:ext cx="2717107" cy="1336646"/>
      </dsp:txXfrm>
    </dsp:sp>
    <dsp:sp modelId="{7C9912C8-94A1-4614-8CA2-3921CC1FD098}">
      <dsp:nvSpPr>
        <dsp:cNvPr id="0" name=""/>
        <dsp:cNvSpPr/>
      </dsp:nvSpPr>
      <dsp:spPr>
        <a:xfrm>
          <a:off x="7877125" y="3052317"/>
          <a:ext cx="2800277" cy="1419816"/>
        </a:xfrm>
        <a:prstGeom prst="roundRect">
          <a:avLst>
            <a:gd name="adj" fmla="val 10000"/>
          </a:avLst>
        </a:prstGeom>
        <a:solidFill>
          <a:schemeClr val="bg2">
            <a:lumMod val="2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/>
            <a:t>Attempts were made to extract data using PRAW, a python wrapper and </a:t>
          </a:r>
          <a:r>
            <a:rPr lang="en-US" sz="1800" b="0" i="0" u="none" kern="1200" dirty="0" err="1"/>
            <a:t>Pushshift</a:t>
          </a:r>
          <a:r>
            <a:rPr lang="en-US" sz="1800" b="0" i="0" u="none" kern="1200" dirty="0"/>
            <a:t> API but were not successful.</a:t>
          </a:r>
          <a:endParaRPr lang="en-US" sz="1800" kern="1200" dirty="0"/>
        </a:p>
      </dsp:txBody>
      <dsp:txXfrm>
        <a:off x="7918710" y="3093902"/>
        <a:ext cx="2717107" cy="1336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CB270-BAD1-4BD0-ACD2-62B31328D70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64123-1406-4064-8C2A-EEBD2B430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92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Intro: Naydeen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03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Javi</a:t>
            </a:r>
            <a:r>
              <a:rPr lang="en-US" dirty="0"/>
              <a:t> /Aaron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0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5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Positive correlation as price of stock grew, tweets per minute also increased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Gamestop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price looked to be growing exponentially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Tweet activity was at 2 tweets per minute and quickly  topped out at 110 tweets per minute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Significant price drop Jan 28 due to trading halt on various brokerages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GME stock prices even at the most recent low was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0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When we add retweets and tweets into a measurement it’s activity went hand in hand with the rise of 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gamestops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stock price.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GME stock price peaked at $348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Twitter activity peaked at 323 per minute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On January 28th buying was halted on various brokerages, which drastically dropped the price as investors were only able to sell their shares.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58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price of stock increases trade volume decreases.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 investors bought and held onto stock, which was one of the main points to create the squeeze.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Hedge funds tried to cover losses as well as retail investor frenzy.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1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0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32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Naydeen… Team Introduction …. Naydeen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65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6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Naydeen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34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9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75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23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Javi</a:t>
            </a:r>
            <a:r>
              <a:rPr lang="en-US" dirty="0"/>
              <a:t> / Naydeen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64123-1406-4064-8C2A-EEBD2B430E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2A240-2682-413A-9814-376E77CEE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DAA4B-ABB2-4590-BFF8-86EDC84B5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AB496-95B7-4A2B-AF37-4A1E5F72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BB1C1-6FB0-439D-A5FC-6FE2341D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4F637-1F24-4626-B58F-B9650DE4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2E5E-7103-45BC-92D7-48B9B882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6B50A-B14B-44BB-996A-A637B8B71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64924-D92F-402E-86AF-29072C4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43388-B280-4340-8921-07CFE693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AAD54-AB4F-4FCA-B729-02374822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D82F5-531D-464B-B794-5C01DA79E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A68C2-C2C9-49EE-B85C-181ACA5CA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7C9A4-2D31-4303-97B7-2B15833E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ABAA7-C6CB-4838-BD5B-2E583634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0FCD4-CE05-4187-9872-95620677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4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2ED0-098C-44B7-A3D3-741449A2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A3EB0-7FAA-4158-BB31-E5DBA0C1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D4B2-804B-4F2F-A187-12AE6664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3F38F-390A-4370-ACA1-5DE67EBF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4C6B3-7FAB-4CFA-A8A1-32B8163D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2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4856-6CFF-49E8-A9C1-53C12DFC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A27CD-DD2B-482F-8496-5A584460D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254C-36FD-45B9-99AE-A03C704C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C7F81-D212-4FBE-9515-251D5FEA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BD5E6-E683-4BB9-873B-3029075B9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AEBD-938B-46AA-B738-A2A993E5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0B89-79F6-4246-8669-ACD103BAF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8FFD4-A2A0-4D4D-BDD7-06F514DD6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688D8-F10E-4569-BFBC-6AA6E4EF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283FC-AC59-4183-BF63-FD95745B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0BA36-2DF8-44D7-B27E-2D20B43B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0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EB04-614D-419C-83B6-CC19A2AA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E5FA7-6A55-462E-A51B-EAE72F911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498C3-D98D-46EF-B2DA-63F14043B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C6A44-39CD-4C57-ABB0-F5E678AEC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87356-F5C6-42BA-931F-03EF5FB0C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39072-2A09-4BB7-AF08-27BA74D0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51A8A-6D90-4285-938E-DACFD06F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E6933F-3593-4BCD-8969-02FA79AA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1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565B-3A07-4F5B-AE3A-9E7CCFC2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76764-76C6-4748-9432-50A8F1AE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0BF63-E1B1-4B34-A8DF-1D65526A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890FF-378C-48D8-935E-B047EF3D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5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4FE9F2-B352-41D6-BF10-C1D9D6EE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1F126-DBD7-45CA-B6F3-6E657BAD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F4D7F-3880-438E-A776-2855F481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0ED8-6F9A-41CA-8217-536C9896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0432-2CD9-406F-AF5E-CA98DE00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FE4E7-4089-4C61-B8D6-E393376FF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059AE-1A5F-443F-802B-E4A6D281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F0C86-4EEE-4BBF-91AD-C2B04063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27B38-AB0F-484C-9215-6D46F439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4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261A-373B-4FC3-9A99-BE3D372C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B7B948-06CC-4EF2-A8AE-BD778676E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AAF98-8521-43B4-B05C-6525CA7FE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5131F-D29C-4135-9496-B9B59BAFB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B7B15-1E9D-4810-83EF-6A266316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1D8F0-0B12-4DE8-9EF1-B66E4C6F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0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06E3C-61F2-4DC3-9690-2977D8E4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9B29-926A-43B7-ABDF-C05756A90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F1A3-CD73-45F6-B13A-C4FFD43EA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389A6-E5CC-49E4-8E68-27EF0002AEA2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F462B-2F3A-48B0-B649-053677A0B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1CB60-17FF-47EC-862F-64BFB4288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48063-5056-4E5F-B160-A029CAD1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6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2.png"/><Relationship Id="rId3" Type="http://schemas.openxmlformats.org/officeDocument/2006/relationships/image" Target="../media/image53.jp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5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56.png"/><Relationship Id="rId10" Type="http://schemas.openxmlformats.org/officeDocument/2006/relationships/image" Target="../media/image55.svg"/><Relationship Id="rId4" Type="http://schemas.openxmlformats.org/officeDocument/2006/relationships/diagramData" Target="../diagrams/data3.xml"/><Relationship Id="rId9" Type="http://schemas.openxmlformats.org/officeDocument/2006/relationships/image" Target="../media/image54.png"/><Relationship Id="rId1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64.svg"/><Relationship Id="rId3" Type="http://schemas.openxmlformats.org/officeDocument/2006/relationships/image" Target="../media/image59.jpg"/><Relationship Id="rId7" Type="http://schemas.openxmlformats.org/officeDocument/2006/relationships/diagramColors" Target="../diagrams/colors4.xm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62.svg"/><Relationship Id="rId5" Type="http://schemas.openxmlformats.org/officeDocument/2006/relationships/diagramLayout" Target="../diagrams/layout4.xml"/><Relationship Id="rId10" Type="http://schemas.openxmlformats.org/officeDocument/2006/relationships/image" Target="../media/image61.png"/><Relationship Id="rId4" Type="http://schemas.openxmlformats.org/officeDocument/2006/relationships/diagramData" Target="../diagrams/data4.xml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69.svg"/><Relationship Id="rId3" Type="http://schemas.openxmlformats.org/officeDocument/2006/relationships/image" Target="../media/image59.jpg"/><Relationship Id="rId7" Type="http://schemas.openxmlformats.org/officeDocument/2006/relationships/diagramColors" Target="../diagrams/colors5.xm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67.svg"/><Relationship Id="rId5" Type="http://schemas.openxmlformats.org/officeDocument/2006/relationships/diagramLayout" Target="../diagrams/layout5.xml"/><Relationship Id="rId10" Type="http://schemas.openxmlformats.org/officeDocument/2006/relationships/image" Target="../media/image66.png"/><Relationship Id="rId4" Type="http://schemas.openxmlformats.org/officeDocument/2006/relationships/diagramData" Target="../diagrams/data5.xml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image" Target="../media/image74.svg"/><Relationship Id="rId3" Type="http://schemas.openxmlformats.org/officeDocument/2006/relationships/image" Target="../media/image59.jpg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72.svg"/><Relationship Id="rId5" Type="http://schemas.openxmlformats.org/officeDocument/2006/relationships/diagramData" Target="../diagrams/data6.xml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microsoft.com/office/2007/relationships/diagramDrawing" Target="../diagrams/drawing6.xml"/><Relationship Id="rId1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78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3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1.svg"/><Relationship Id="rId5" Type="http://schemas.openxmlformats.org/officeDocument/2006/relationships/diagramData" Target="../diagrams/data1.xml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microsoft.com/office/2007/relationships/diagramDrawing" Target="../diagrams/drawing1.xml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5.jfif"/><Relationship Id="rId18" Type="http://schemas.microsoft.com/office/2007/relationships/hdphoto" Target="../media/hdphoto7.wdp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microsoft.com/office/2007/relationships/hdphoto" Target="../media/hdphoto6.wdp"/><Relationship Id="rId10" Type="http://schemas.openxmlformats.org/officeDocument/2006/relationships/image" Target="../media/image23.svg"/><Relationship Id="rId4" Type="http://schemas.openxmlformats.org/officeDocument/2006/relationships/image" Target="../media/image19.gif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2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diagramData" Target="../diagrams/data2.xml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B580B835-A2FA-4779-A1CF-4F63F8AC7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9F5E03-6D1B-4F12-BB40-4A8890277782}"/>
              </a:ext>
            </a:extLst>
          </p:cNvPr>
          <p:cNvSpPr txBox="1"/>
          <p:nvPr/>
        </p:nvSpPr>
        <p:spPr>
          <a:xfrm>
            <a:off x="5301747" y="3429000"/>
            <a:ext cx="5998758" cy="2846933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 panose="020B0A04020102020204" pitchFamily="34" charset="0"/>
              </a:rPr>
              <a:t>Game</a:t>
            </a:r>
            <a:r>
              <a:rPr lang="en-US" sz="8000" dirty="0">
                <a:solidFill>
                  <a:srgbClr val="FF0000"/>
                </a:solidFill>
                <a:latin typeface="Arial Black" panose="020B0A04020102020204" pitchFamily="34" charset="0"/>
              </a:rPr>
              <a:t>Stop</a:t>
            </a:r>
            <a:endParaRPr lang="en-US" sz="8000" dirty="0">
              <a:solidFill>
                <a:schemeClr val="bg2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500" strike="sngStrike" spc="300" dirty="0">
                <a:solidFill>
                  <a:schemeClr val="bg2">
                    <a:lumMod val="90000"/>
                  </a:schemeClr>
                </a:solidFill>
              </a:rPr>
              <a:t>POWER TO THE PLAYERS</a:t>
            </a:r>
          </a:p>
          <a:p>
            <a:pPr algn="ctr"/>
            <a:endParaRPr lang="en-US" sz="500" strike="sngStrike" dirty="0">
              <a:solidFill>
                <a:schemeClr val="bg2">
                  <a:lumMod val="90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Next LT Pro" panose="020B0504020202020204" pitchFamily="34" charset="0"/>
              </a:rPr>
              <a:t>Rally “To the Moon”</a:t>
            </a:r>
          </a:p>
          <a:p>
            <a:pPr algn="ctr"/>
            <a:r>
              <a:rPr lang="en-US" sz="35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Next LT Pro" panose="020B0504020202020204" pitchFamily="34" charset="0"/>
              </a:rPr>
              <a:t>POWERED BY THE PEOPLE</a:t>
            </a:r>
          </a:p>
        </p:txBody>
      </p:sp>
      <p:pic>
        <p:nvPicPr>
          <p:cNvPr id="22" name="Graphic 21" descr="Planet Mercury">
            <a:extLst>
              <a:ext uri="{FF2B5EF4-FFF2-40B4-BE49-F238E27FC236}">
                <a16:creationId xmlns:a16="http://schemas.microsoft.com/office/drawing/2014/main" id="{0F172E4A-F804-464D-994B-7879058861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57" t="34106" r="28822" b="33118"/>
          <a:stretch/>
        </p:blipFill>
        <p:spPr>
          <a:xfrm>
            <a:off x="9759820" y="195943"/>
            <a:ext cx="2239346" cy="164859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1CDEAE6-86CA-43E2-BEE3-9DA083E547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lum bright="-3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287" b="9607"/>
          <a:stretch/>
        </p:blipFill>
        <p:spPr>
          <a:xfrm>
            <a:off x="29752" y="1524673"/>
            <a:ext cx="5271243" cy="5333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DA4F3A-6AEC-4893-86C3-BC2C37E61BBA}"/>
              </a:ext>
            </a:extLst>
          </p:cNvPr>
          <p:cNvSpPr txBox="1"/>
          <p:nvPr/>
        </p:nvSpPr>
        <p:spPr>
          <a:xfrm rot="17760720">
            <a:off x="203893" y="3197104"/>
            <a:ext cx="585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600" b="0" i="0" dirty="0">
                <a:solidFill>
                  <a:srgbClr val="E8E7E3"/>
                </a:solidFill>
                <a:effectLst/>
                <a:latin typeface="apple color emoji"/>
              </a:rPr>
              <a:t>💎</a:t>
            </a:r>
            <a:endParaRPr lang="en-US" sz="36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08431-F7C9-4C85-80A5-9CCBE8A9B010}"/>
              </a:ext>
            </a:extLst>
          </p:cNvPr>
          <p:cNvSpPr txBox="1"/>
          <p:nvPr/>
        </p:nvSpPr>
        <p:spPr>
          <a:xfrm rot="20370105">
            <a:off x="300038" y="3024631"/>
            <a:ext cx="585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600" b="0" i="0" dirty="0">
                <a:solidFill>
                  <a:srgbClr val="E8E7E3"/>
                </a:solidFill>
                <a:effectLst/>
                <a:latin typeface="apple color emoji"/>
              </a:rPr>
              <a:t>💎</a:t>
            </a:r>
            <a:endParaRPr lang="en-US" sz="36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F3656-08A9-4237-A61E-85CEF65285D5}"/>
              </a:ext>
            </a:extLst>
          </p:cNvPr>
          <p:cNvSpPr txBox="1"/>
          <p:nvPr/>
        </p:nvSpPr>
        <p:spPr>
          <a:xfrm>
            <a:off x="2372479" y="1454375"/>
            <a:ext cx="585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600" b="0" i="0" dirty="0">
                <a:solidFill>
                  <a:srgbClr val="E8E7E3"/>
                </a:solidFill>
                <a:effectLst/>
                <a:latin typeface="apple color emoji"/>
              </a:rPr>
              <a:t>💎</a:t>
            </a:r>
            <a:endParaRPr lang="en-US" sz="36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155A2-0A32-4B3B-A5E3-8BC25AD6414D}"/>
              </a:ext>
            </a:extLst>
          </p:cNvPr>
          <p:cNvSpPr txBox="1"/>
          <p:nvPr/>
        </p:nvSpPr>
        <p:spPr>
          <a:xfrm rot="17479726">
            <a:off x="2285471" y="1625141"/>
            <a:ext cx="585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600" b="0" i="0" dirty="0">
                <a:solidFill>
                  <a:srgbClr val="E8E7E3"/>
                </a:solidFill>
                <a:effectLst/>
                <a:latin typeface="apple color emoji"/>
              </a:rPr>
              <a:t>💎</a:t>
            </a:r>
            <a:endParaRPr lang="en-US" sz="3600" b="1" i="0" dirty="0">
              <a:solidFill>
                <a:srgbClr val="E8E7E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733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7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F7B3B9-B5E9-41CB-B4B3-E73DEFCAC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62" y="2171881"/>
            <a:ext cx="7916077" cy="3958039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chemeClr val="tx2">
                <a:lumMod val="75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238038-4A51-4F44-922D-82781F2D1001}"/>
              </a:ext>
            </a:extLst>
          </p:cNvPr>
          <p:cNvSpPr txBox="1">
            <a:spLocks/>
          </p:cNvSpPr>
          <p:nvPr/>
        </p:nvSpPr>
        <p:spPr>
          <a:xfrm>
            <a:off x="0" y="643812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Stock Price Comparison</a:t>
            </a:r>
          </a:p>
        </p:txBody>
      </p:sp>
    </p:spTree>
    <p:extLst>
      <p:ext uri="{BB962C8B-B14F-4D97-AF65-F5344CB8AC3E}">
        <p14:creationId xmlns:p14="http://schemas.microsoft.com/office/powerpoint/2010/main" val="406603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6E0BD0B-68BC-4958-9E5E-BF19894508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3EE2B-9689-4C22-8641-22754326DA5D}"/>
              </a:ext>
            </a:extLst>
          </p:cNvPr>
          <p:cNvSpPr txBox="1">
            <a:spLocks/>
          </p:cNvSpPr>
          <p:nvPr/>
        </p:nvSpPr>
        <p:spPr>
          <a:xfrm>
            <a:off x="0" y="27131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Short Interest Analysis of GameStop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8CD53E-9441-4337-AE34-EC4889466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89" y="1410375"/>
            <a:ext cx="8519824" cy="2503225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217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95CCF0-0830-442F-80F0-203A8572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20" y="4249061"/>
            <a:ext cx="8803363" cy="2397127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21725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52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3DE4B-46C2-4350-911F-732D337793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E62AB-858E-48CC-B2A1-4C9AE8607264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How does twitter activity affect stocks?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9228949-51D0-4C69-AD07-7BB02AC889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745059"/>
              </p:ext>
            </p:extLst>
          </p:nvPr>
        </p:nvGraphicFramePr>
        <p:xfrm>
          <a:off x="345813" y="1431447"/>
          <a:ext cx="5148976" cy="5051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 descr="Hang Loose Hand Gesture with solid fill">
            <a:extLst>
              <a:ext uri="{FF2B5EF4-FFF2-40B4-BE49-F238E27FC236}">
                <a16:creationId xmlns:a16="http://schemas.microsoft.com/office/drawing/2014/main" id="{9FA1A361-F90F-499A-9ED6-C886A8BC31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0147" y="1525555"/>
            <a:ext cx="914400" cy="914400"/>
          </a:xfrm>
          <a:prstGeom prst="rect">
            <a:avLst/>
          </a:prstGeom>
        </p:spPr>
      </p:pic>
      <p:pic>
        <p:nvPicPr>
          <p:cNvPr id="13" name="Graphic 12" descr="Online Network with solid fill">
            <a:extLst>
              <a:ext uri="{FF2B5EF4-FFF2-40B4-BE49-F238E27FC236}">
                <a16:creationId xmlns:a16="http://schemas.microsoft.com/office/drawing/2014/main" id="{9EB9A6D1-6FAE-4C74-8F56-4EAC00C697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147" y="2809984"/>
            <a:ext cx="914400" cy="914400"/>
          </a:xfrm>
          <a:prstGeom prst="rect">
            <a:avLst/>
          </a:prstGeom>
        </p:spPr>
      </p:pic>
      <p:pic>
        <p:nvPicPr>
          <p:cNvPr id="15" name="Graphic 14" descr="Upward trend with solid fill">
            <a:extLst>
              <a:ext uri="{FF2B5EF4-FFF2-40B4-BE49-F238E27FC236}">
                <a16:creationId xmlns:a16="http://schemas.microsoft.com/office/drawing/2014/main" id="{5D608B5F-29EA-45DE-89C5-698D6EDABA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0147" y="4224434"/>
            <a:ext cx="914400" cy="914400"/>
          </a:xfrm>
          <a:prstGeom prst="rect">
            <a:avLst/>
          </a:prstGeom>
        </p:spPr>
      </p:pic>
      <p:pic>
        <p:nvPicPr>
          <p:cNvPr id="21" name="Graphic 20" descr="Questions with solid fill">
            <a:extLst>
              <a:ext uri="{FF2B5EF4-FFF2-40B4-BE49-F238E27FC236}">
                <a16:creationId xmlns:a16="http://schemas.microsoft.com/office/drawing/2014/main" id="{7AC399B4-CBB7-48D1-BB7A-BA17ECBB20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0147" y="5568236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DB19FC-0524-4CFE-8F16-F632425B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56" y="1839149"/>
            <a:ext cx="5608768" cy="3770469"/>
          </a:xfrm>
          <a:prstGeom prst="rect">
            <a:avLst/>
          </a:prstGeom>
          <a:ln w="127000" cap="sq">
            <a:solidFill>
              <a:schemeClr val="tx2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70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BBD00-025A-459C-B49C-16538DC0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99A2B-61F5-47B3-9D94-DB606F769F2B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Twitter Activity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422BECD-4E69-498F-8656-683BC37A6F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30363"/>
              </p:ext>
            </p:extLst>
          </p:nvPr>
        </p:nvGraphicFramePr>
        <p:xfrm>
          <a:off x="315167" y="2101294"/>
          <a:ext cx="5563118" cy="389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29AA3D-156F-42E5-9637-FA452DE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66" y="2631330"/>
            <a:ext cx="4139897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Upward trend with solid fill">
            <a:extLst>
              <a:ext uri="{FF2B5EF4-FFF2-40B4-BE49-F238E27FC236}">
                <a16:creationId xmlns:a16="http://schemas.microsoft.com/office/drawing/2014/main" id="{BF55ADDD-6056-4B10-946F-20C3BBFB48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653" y="2751992"/>
            <a:ext cx="914400" cy="914400"/>
          </a:xfrm>
          <a:prstGeom prst="rect">
            <a:avLst/>
          </a:prstGeom>
        </p:spPr>
      </p:pic>
      <p:pic>
        <p:nvPicPr>
          <p:cNvPr id="13" name="Graphic 12" descr="Group of people with solid fill">
            <a:extLst>
              <a:ext uri="{FF2B5EF4-FFF2-40B4-BE49-F238E27FC236}">
                <a16:creationId xmlns:a16="http://schemas.microsoft.com/office/drawing/2014/main" id="{05CA9ED5-8074-4441-9535-9DB503644A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2653" y="4384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BBD00-025A-459C-B49C-16538DC0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99A2B-61F5-47B3-9D94-DB606F769F2B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Trade Volume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422BECD-4E69-498F-8656-683BC37A6F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295394"/>
              </p:ext>
            </p:extLst>
          </p:nvPr>
        </p:nvGraphicFramePr>
        <p:xfrm>
          <a:off x="315167" y="2101294"/>
          <a:ext cx="5563118" cy="389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09E0D8B0-B04F-4718-9199-8C1C79BBB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02" y="2733675"/>
            <a:ext cx="4542835" cy="289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Group brainstorm outline">
            <a:extLst>
              <a:ext uri="{FF2B5EF4-FFF2-40B4-BE49-F238E27FC236}">
                <a16:creationId xmlns:a16="http://schemas.microsoft.com/office/drawing/2014/main" id="{FB53A8E6-4E86-41F4-8B3B-B5E7639750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763" y="4309317"/>
            <a:ext cx="914400" cy="914400"/>
          </a:xfrm>
          <a:prstGeom prst="rect">
            <a:avLst/>
          </a:prstGeom>
        </p:spPr>
      </p:pic>
      <p:pic>
        <p:nvPicPr>
          <p:cNvPr id="12" name="Graphic 11" descr="Sparrow with solid fill">
            <a:extLst>
              <a:ext uri="{FF2B5EF4-FFF2-40B4-BE49-F238E27FC236}">
                <a16:creationId xmlns:a16="http://schemas.microsoft.com/office/drawing/2014/main" id="{A09CDA11-B375-4A38-8B2F-7F814DEAA0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2763" y="27481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9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BBD00-025A-459C-B49C-16538DC0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99A2B-61F5-47B3-9D94-DB606F769F2B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Trade volume cont.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0BC6CB-2274-4249-84C8-EDB24BD0C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57" y="2281336"/>
            <a:ext cx="5087759" cy="3319364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chemeClr val="tx2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D76143-7E36-4752-BA53-DB301622F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410683"/>
              </p:ext>
            </p:extLst>
          </p:nvPr>
        </p:nvGraphicFramePr>
        <p:xfrm>
          <a:off x="427135" y="1908947"/>
          <a:ext cx="5563118" cy="389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Graphic 6" descr="Social network with solid fill">
            <a:extLst>
              <a:ext uri="{FF2B5EF4-FFF2-40B4-BE49-F238E27FC236}">
                <a16:creationId xmlns:a16="http://schemas.microsoft.com/office/drawing/2014/main" id="{3BBC0ADB-8A75-4745-912B-C8341FA72B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4528" y="4550479"/>
            <a:ext cx="914400" cy="914400"/>
          </a:xfrm>
          <a:prstGeom prst="rect">
            <a:avLst/>
          </a:prstGeom>
        </p:spPr>
      </p:pic>
      <p:pic>
        <p:nvPicPr>
          <p:cNvPr id="3" name="Graphic 2" descr="Gauge with solid fill">
            <a:extLst>
              <a:ext uri="{FF2B5EF4-FFF2-40B4-BE49-F238E27FC236}">
                <a16:creationId xmlns:a16="http://schemas.microsoft.com/office/drawing/2014/main" id="{74831C38-C8C5-401D-B066-64F38F0723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292" y="3288627"/>
            <a:ext cx="914400" cy="914400"/>
          </a:xfrm>
          <a:prstGeom prst="rect">
            <a:avLst/>
          </a:prstGeom>
        </p:spPr>
      </p:pic>
      <p:pic>
        <p:nvPicPr>
          <p:cNvPr id="9" name="Graphic 8" descr="Supply And Demand with solid fill">
            <a:extLst>
              <a:ext uri="{FF2B5EF4-FFF2-40B4-BE49-F238E27FC236}">
                <a16:creationId xmlns:a16="http://schemas.microsoft.com/office/drawing/2014/main" id="{58919277-F82C-4BEF-94FC-801908E4D4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4528" y="21977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0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620028F-8F42-4438-B5F0-ADD5B2B13E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FAC486-EEB9-4DC8-9FA7-AB31FB27692E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DBFA3A-0D42-480E-BC56-0F306CA4F3E0}"/>
              </a:ext>
            </a:extLst>
          </p:cNvPr>
          <p:cNvSpPr/>
          <p:nvPr/>
        </p:nvSpPr>
        <p:spPr>
          <a:xfrm>
            <a:off x="74648" y="1401659"/>
            <a:ext cx="10273004" cy="1114216"/>
          </a:xfrm>
          <a:prstGeom prst="rect">
            <a:avLst/>
          </a:prstGeom>
          <a:gradFill flip="none" rotWithShape="1">
            <a:gsLst>
              <a:gs pos="86000">
                <a:srgbClr val="121725">
                  <a:lumMod val="82000"/>
                  <a:alpha val="76000"/>
                </a:srgbClr>
              </a:gs>
              <a:gs pos="0">
                <a:srgbClr val="121725">
                  <a:alpha val="71000"/>
                  <a:lumMod val="37000"/>
                </a:srgbClr>
              </a:gs>
            </a:gsLst>
            <a:lin ang="0" scaled="1"/>
            <a:tileRect/>
          </a:gradFill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Activity on social media appears related to stock market activity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</a:rPr>
              <a:t>Positive correlation between tweets per minute and The GME stock price 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</a:rPr>
              <a:t>Highest values for both were on Jan 27th, when GME reached a high of $371.51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6F8D0-2FF7-4456-8B29-F9866EDD9210}"/>
              </a:ext>
            </a:extLst>
          </p:cNvPr>
          <p:cNvSpPr txBox="1"/>
          <p:nvPr/>
        </p:nvSpPr>
        <p:spPr>
          <a:xfrm>
            <a:off x="74648" y="4478234"/>
            <a:ext cx="10273004" cy="2083712"/>
          </a:xfrm>
          <a:prstGeom prst="rect">
            <a:avLst/>
          </a:prstGeom>
          <a:gradFill flip="none" rotWithShape="1">
            <a:gsLst>
              <a:gs pos="86000">
                <a:srgbClr val="121725">
                  <a:lumMod val="82000"/>
                  <a:alpha val="76000"/>
                </a:srgbClr>
              </a:gs>
              <a:gs pos="0">
                <a:srgbClr val="121725">
                  <a:alpha val="71000"/>
                  <a:lumMod val="37000"/>
                </a:srgbClr>
              </a:gs>
            </a:gsLst>
            <a:lin ang="0" scaled="1"/>
            <a:tileRect/>
          </a:gradFill>
        </p:spPr>
        <p:txBody>
          <a:bodyPr wrap="square" rtlCol="0" anchor="t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Why did the share price rise so fast?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Hedge funds with short positions were forced to buy back shares at elevated prices while there was low liquidity in share volume.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The influx of retail traders that were buying call options forced market makers to buy large quantities of shares to hedge.</a:t>
            </a: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Elon Musk tweet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75C88-07F5-4CB7-8118-DCB245366572}"/>
              </a:ext>
            </a:extLst>
          </p:cNvPr>
          <p:cNvSpPr txBox="1"/>
          <p:nvPr/>
        </p:nvSpPr>
        <p:spPr>
          <a:xfrm>
            <a:off x="3517641" y="2811929"/>
            <a:ext cx="8674359" cy="1437381"/>
          </a:xfrm>
          <a:prstGeom prst="rect">
            <a:avLst/>
          </a:prstGeom>
          <a:gradFill flip="none" rotWithShape="1">
            <a:gsLst>
              <a:gs pos="0">
                <a:srgbClr val="121725">
                  <a:lumMod val="82000"/>
                  <a:alpha val="76000"/>
                </a:srgbClr>
              </a:gs>
              <a:gs pos="79000">
                <a:srgbClr val="121725">
                  <a:alpha val="71000"/>
                  <a:lumMod val="37000"/>
                </a:srgbClr>
              </a:gs>
            </a:gsLst>
            <a:lin ang="0" scaled="1"/>
            <a:tileRect/>
          </a:gradFill>
        </p:spPr>
        <p:txBody>
          <a:bodyPr wrap="square" rtlCol="0" anchor="t">
            <a:spAutoFit/>
          </a:bodyPr>
          <a:lstStyle>
            <a:defPPr>
              <a:defRPr lang="en-US"/>
            </a:defPPr>
            <a:lvl1pPr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  <a:lvl2pPr marL="742950" lvl="1" indent="-28575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i="0" u="none" strike="noStrike">
                <a:solidFill>
                  <a:schemeClr val="bg2"/>
                </a:solidFill>
                <a:effectLst/>
                <a:latin typeface="Arial" panose="020B060402020202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What does this mean for retail trading and fair market valuation?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Social media helped expose some very powerful hedge fund’s weaknesses, and proved that when people using their collective power, they can out maneuver them on a macro scale as seen with </a:t>
            </a:r>
            <a:r>
              <a:rPr lang="en-US" dirty="0" err="1"/>
              <a:t>Gamestop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435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7F4770C-C400-4B32-A6E8-9920FD0651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88952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61C63B-E625-4CA6-B155-DEBBEB6BC401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Data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CD15C8-EF67-44F9-A274-436E4B729DF4}"/>
              </a:ext>
            </a:extLst>
          </p:cNvPr>
          <p:cNvSpPr/>
          <p:nvPr/>
        </p:nvSpPr>
        <p:spPr>
          <a:xfrm>
            <a:off x="1113617" y="1394579"/>
            <a:ext cx="9778222" cy="4068843"/>
          </a:xfrm>
          <a:prstGeom prst="rect">
            <a:avLst/>
          </a:prstGeom>
          <a:solidFill>
            <a:srgbClr val="1217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Historical market data - Obtained using the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ypython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 package (Yahoo Finance market data downloader)</a:t>
            </a:r>
            <a:endParaRPr lang="en-US" sz="2400" b="0" dirty="0">
              <a:solidFill>
                <a:schemeClr val="bg1"/>
              </a:solidFill>
              <a:effectLst/>
              <a:latin typeface="Arial Nova Light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Short Interest data - Obtained from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Ortex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 financial database</a:t>
            </a:r>
            <a:endParaRPr lang="en-US" sz="2400" b="0" dirty="0">
              <a:solidFill>
                <a:schemeClr val="bg1"/>
              </a:solidFill>
              <a:effectLst/>
              <a:latin typeface="Arial Nova Light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Trade halt data - Obtained using IEX Cloud API (focuses on financial data)</a:t>
            </a:r>
            <a:endParaRPr lang="en-US" sz="2400" b="0" dirty="0">
              <a:solidFill>
                <a:schemeClr val="bg1"/>
              </a:solidFill>
              <a:effectLst/>
              <a:latin typeface="Arial Nova Light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Twitter data - Obtained using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Tweepy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ova Light" panose="020B0604020202020204" pitchFamily="34" charset="0"/>
              </a:rPr>
              <a:t>, a python library for accessing the Twitter API</a:t>
            </a:r>
            <a:endParaRPr lang="en-US" sz="2400" b="0" dirty="0">
              <a:solidFill>
                <a:schemeClr val="bg1"/>
              </a:solidFill>
              <a:effectLst/>
              <a:latin typeface="Arial Nova Light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6C993A-9395-4010-87A8-9C81247B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76" y="5436259"/>
            <a:ext cx="2157659" cy="9394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62E9B45-0196-4134-8BD3-E57E510E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53" y="5436259"/>
            <a:ext cx="1255383" cy="9394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789E6D-49E8-4018-AF92-613DEED0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75" y="5436259"/>
            <a:ext cx="1615210" cy="9394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B66163B5-EC92-44DB-9742-B46C92F3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5437404"/>
            <a:ext cx="3506824" cy="93716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1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climbing a rock&#10;&#10;Description automatically generated with medium confidence">
            <a:extLst>
              <a:ext uri="{FF2B5EF4-FFF2-40B4-BE49-F238E27FC236}">
                <a16:creationId xmlns:a16="http://schemas.microsoft.com/office/drawing/2014/main" id="{8E65165C-0EE4-4EC0-9F01-255C9896E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67769-19CC-402A-A17E-7E978BDCC38A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Challenges and Limitations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E323C3-1DFB-446C-AB71-5E10AEF0A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890395"/>
              </p:ext>
            </p:extLst>
          </p:nvPr>
        </p:nvGraphicFramePr>
        <p:xfrm>
          <a:off x="581608" y="1617193"/>
          <a:ext cx="11028784" cy="4708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9947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383E4-2EA7-47C9-A2E6-B23C3426A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91"/>
                    </a14:imgEffect>
                    <a14:imgEffect>
                      <a14:saturation sat="118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" r="102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E6EFE-97A2-4F9B-9ADB-789669406305}"/>
              </a:ext>
            </a:extLst>
          </p:cNvPr>
          <p:cNvSpPr txBox="1">
            <a:spLocks/>
          </p:cNvSpPr>
          <p:nvPr/>
        </p:nvSpPr>
        <p:spPr>
          <a:xfrm>
            <a:off x="0" y="375364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Questions?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D84B7B-26AC-4E79-81BC-9A13D4911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0864" y="1962090"/>
            <a:ext cx="1877973" cy="262916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836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1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DE916E-F28E-441D-B207-E5ACAA3908F9}"/>
              </a:ext>
            </a:extLst>
          </p:cNvPr>
          <p:cNvSpPr txBox="1"/>
          <p:nvPr/>
        </p:nvSpPr>
        <p:spPr>
          <a:xfrm>
            <a:off x="895738" y="746449"/>
            <a:ext cx="603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Introduction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E9F724-E8A2-4559-B1FC-A58FC8B2E3BB}"/>
              </a:ext>
            </a:extLst>
          </p:cNvPr>
          <p:cNvCxnSpPr>
            <a:cxnSpLocks/>
          </p:cNvCxnSpPr>
          <p:nvPr/>
        </p:nvCxnSpPr>
        <p:spPr>
          <a:xfrm>
            <a:off x="3116428" y="2427533"/>
            <a:ext cx="0" cy="3581380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994A3-85F3-4259-A5EE-9FAF7BC3DA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6200000">
            <a:off x="8223673" y="2854293"/>
            <a:ext cx="6540793" cy="1335990"/>
          </a:xfrm>
          <a:prstGeom prst="rect">
            <a:avLst/>
          </a:prstGeom>
          <a:solidFill>
            <a:srgbClr val="171110"/>
          </a:solidFill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BEBDAE4-6A3B-42B7-BF93-A6D0FAF4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189" y="2667601"/>
            <a:ext cx="1197322" cy="1676250"/>
          </a:xfrm>
          <a:prstGeom prst="rect">
            <a:avLst/>
          </a:prstGeom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DF6941-933C-4155-A1E1-825FAA46C922}"/>
              </a:ext>
            </a:extLst>
          </p:cNvPr>
          <p:cNvSpPr txBox="1"/>
          <p:nvPr/>
        </p:nvSpPr>
        <p:spPr>
          <a:xfrm>
            <a:off x="592247" y="4572166"/>
            <a:ext cx="1925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Dzou Mei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Brie Pfisterer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Naydeen Monzon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Javier Pardo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Aaron Lew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2B1F1-A260-4345-AB31-0536B520A98A}"/>
              </a:ext>
            </a:extLst>
          </p:cNvPr>
          <p:cNvSpPr txBox="1"/>
          <p:nvPr/>
        </p:nvSpPr>
        <p:spPr>
          <a:xfrm>
            <a:off x="3738649" y="2540840"/>
            <a:ext cx="67335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400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Big Questions??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How does social media affect today's stock market?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does this mean for retail trading and fair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market valuation?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Why did the share price rise so fast?</a:t>
            </a:r>
          </a:p>
        </p:txBody>
      </p:sp>
    </p:spTree>
    <p:extLst>
      <p:ext uri="{BB962C8B-B14F-4D97-AF65-F5344CB8AC3E}">
        <p14:creationId xmlns:p14="http://schemas.microsoft.com/office/powerpoint/2010/main" val="111362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76DFE7F-C5E0-49CE-B910-9AF2C53F7D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colorTemperature colorTemp="4700"/>
                    </a14:imgEffect>
                    <a14:imgEffect>
                      <a14:brightnessContrast bright="-18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10" y="641"/>
            <a:ext cx="12191990" cy="6856718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419F9AD-C54E-4F30-969E-39C900D18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542967"/>
              </p:ext>
            </p:extLst>
          </p:nvPr>
        </p:nvGraphicFramePr>
        <p:xfrm>
          <a:off x="0" y="677285"/>
          <a:ext cx="654075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Graphic 15" descr="Loan with solid fill">
            <a:extLst>
              <a:ext uri="{FF2B5EF4-FFF2-40B4-BE49-F238E27FC236}">
                <a16:creationId xmlns:a16="http://schemas.microsoft.com/office/drawing/2014/main" id="{511AECC7-C5E5-4038-A673-4BAE9EA23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7567" y="724012"/>
            <a:ext cx="1112643" cy="1112643"/>
          </a:xfrm>
          <a:prstGeom prst="rect">
            <a:avLst/>
          </a:prstGeom>
        </p:spPr>
      </p:pic>
      <p:pic>
        <p:nvPicPr>
          <p:cNvPr id="18" name="Graphic 17" descr="Upward trend with solid fill">
            <a:extLst>
              <a:ext uri="{FF2B5EF4-FFF2-40B4-BE49-F238E27FC236}">
                <a16:creationId xmlns:a16="http://schemas.microsoft.com/office/drawing/2014/main" id="{6BA622EF-10E7-4A15-8801-0F92B07414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59799" y="2077738"/>
            <a:ext cx="1184419" cy="1184419"/>
          </a:xfrm>
          <a:prstGeom prst="rect">
            <a:avLst/>
          </a:prstGeom>
        </p:spPr>
      </p:pic>
      <p:pic>
        <p:nvPicPr>
          <p:cNvPr id="22" name="Graphic 21" descr="Online Network with solid fill">
            <a:extLst>
              <a:ext uri="{FF2B5EF4-FFF2-40B4-BE49-F238E27FC236}">
                <a16:creationId xmlns:a16="http://schemas.microsoft.com/office/drawing/2014/main" id="{3BDE4AA5-C547-4ECA-959E-3AD08BAD62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325791" y="3497318"/>
            <a:ext cx="1184419" cy="118441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7E13AC-1297-4E0F-81AD-E3E0F951B106}"/>
              </a:ext>
            </a:extLst>
          </p:cNvPr>
          <p:cNvSpPr/>
          <p:nvPr/>
        </p:nvSpPr>
        <p:spPr>
          <a:xfrm>
            <a:off x="5768080" y="724012"/>
            <a:ext cx="5298943" cy="5409976"/>
          </a:xfrm>
          <a:prstGeom prst="rect">
            <a:avLst/>
          </a:prstGeom>
          <a:solidFill>
            <a:srgbClr val="1217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778A4D-C958-4056-92ED-C64E469519E5}"/>
              </a:ext>
            </a:extLst>
          </p:cNvPr>
          <p:cNvSpPr txBox="1"/>
          <p:nvPr/>
        </p:nvSpPr>
        <p:spPr>
          <a:xfrm>
            <a:off x="6032402" y="990503"/>
            <a:ext cx="4770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Technical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Overview</a:t>
            </a:r>
          </a:p>
        </p:txBody>
      </p:sp>
      <p:pic>
        <p:nvPicPr>
          <p:cNvPr id="26" name="Graphic 25" descr="Hourglass 60% with solid fill">
            <a:extLst>
              <a:ext uri="{FF2B5EF4-FFF2-40B4-BE49-F238E27FC236}">
                <a16:creationId xmlns:a16="http://schemas.microsoft.com/office/drawing/2014/main" id="{9136096D-1126-4473-AF70-AA1BE42E57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098359" y="4977492"/>
            <a:ext cx="1112643" cy="111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6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32EF08DF-60DA-4A10-BA41-F9221D701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93"/>
          <a:stretch/>
        </p:blipFill>
        <p:spPr>
          <a:xfrm>
            <a:off x="-1" y="16669"/>
            <a:ext cx="5044439" cy="4260056"/>
          </a:xfrm>
          <a:prstGeom prst="rect">
            <a:avLst/>
          </a:prstGeom>
        </p:spPr>
      </p:pic>
      <p:pic>
        <p:nvPicPr>
          <p:cNvPr id="5" name="Picture 4" descr="A picture containing text, laser&#10;&#10;Description automatically generated">
            <a:extLst>
              <a:ext uri="{FF2B5EF4-FFF2-40B4-BE49-F238E27FC236}">
                <a16:creationId xmlns:a16="http://schemas.microsoft.com/office/drawing/2014/main" id="{BF2C1940-4B0C-45F7-A470-AA11CD58F6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39" y="498055"/>
            <a:ext cx="7147561" cy="4467225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D3096025-9FE1-413B-A7FB-2B6ED4A92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500" l="5234" r="97969">
                        <a14:foregroundMark x1="32344" y1="61625" x2="31484" y2="77750"/>
                        <a14:foregroundMark x1="31484" y1="77750" x2="33203" y2="85375"/>
                        <a14:foregroundMark x1="33203" y1="85375" x2="38359" y2="87750"/>
                        <a14:foregroundMark x1="45785" y1="87713" x2="49141" y2="87625"/>
                        <a14:foregroundMark x1="65865" y1="90065" x2="73984" y2="91250"/>
                        <a14:foregroundMark x1="65247" y1="89975" x2="65537" y2="90017"/>
                        <a14:foregroundMark x1="49141" y1="87625" x2="58554" y2="88998"/>
                        <a14:foregroundMark x1="73984" y1="91250" x2="78467" y2="90339"/>
                        <a14:foregroundMark x1="85613" y1="73289" x2="90547" y2="29750"/>
                        <a14:foregroundMark x1="90547" y1="29750" x2="95083" y2="16734"/>
                        <a14:foregroundMark x1="58235" y1="4487" x2="55186" y2="4497"/>
                        <a14:foregroundMark x1="72838" y1="4440" x2="72526" y2="4441"/>
                        <a14:foregroundMark x1="76408" y1="4428" x2="75695" y2="4430"/>
                        <a14:foregroundMark x1="50313" y1="10588" x2="46953" y2="23250"/>
                        <a14:foregroundMark x1="96730" y1="20801" x2="96703" y2="22637"/>
                        <a14:foregroundMark x1="96725" y1="21143" x2="96755" y2="19111"/>
                        <a14:foregroundMark x1="98793" y1="40895" x2="98984" y2="47375"/>
                        <a14:foregroundMark x1="98196" y1="20678" x2="98244" y2="22318"/>
                        <a14:foregroundMark x1="97833" y1="8388" x2="97850" y2="8960"/>
                        <a14:foregroundMark x1="97656" y1="2375" x2="97711" y2="4251"/>
                        <a14:foregroundMark x1="94451" y1="72529" x2="94141" y2="74250"/>
                        <a14:foregroundMark x1="98984" y1="47375" x2="98092" y2="52324"/>
                        <a14:foregroundMark x1="94141" y1="74250" x2="94177" y2="74505"/>
                        <a14:foregroundMark x1="96875" y1="1375" x2="96875" y2="1375"/>
                        <a14:foregroundMark x1="79779" y1="8612" x2="69609" y2="18375"/>
                        <a14:foregroundMark x1="63962" y1="30936" x2="63203" y2="32625"/>
                        <a14:foregroundMark x1="66293" y1="25750" x2="65128" y2="28343"/>
                        <a14:foregroundMark x1="66518" y1="25250" x2="66293" y2="25750"/>
                        <a14:foregroundMark x1="69609" y1="18375" x2="66518" y2="25250"/>
                        <a14:foregroundMark x1="63203" y1="32625" x2="59609" y2="49250"/>
                        <a14:foregroundMark x1="60413" y1="78125" x2="60444" y2="79262"/>
                        <a14:foregroundMark x1="60343" y1="75620" x2="60411" y2="78059"/>
                        <a14:foregroundMark x1="59813" y1="56577" x2="60240" y2="71916"/>
                        <a14:foregroundMark x1="59752" y1="54375" x2="59798" y2="56022"/>
                        <a14:foregroundMark x1="59609" y1="49250" x2="59682" y2="51857"/>
                        <a14:foregroundMark x1="94531" y1="21564" x2="93990" y2="15987"/>
                        <a14:foregroundMark x1="95443" y1="30965" x2="95277" y2="29250"/>
                        <a14:foregroundMark x1="91427" y1="10981" x2="90391" y2="9250"/>
                        <a14:foregroundMark x1="75539" y1="38910" x2="72344" y2="45000"/>
                        <a14:foregroundMark x1="72344" y1="45000" x2="71536" y2="49912"/>
                        <a14:foregroundMark x1="74053" y1="53500" x2="75625" y2="54250"/>
                        <a14:foregroundMark x1="73243" y1="53113" x2="74053" y2="53500"/>
                        <a14:foregroundMark x1="76078" y1="52875" x2="76242" y2="52377"/>
                        <a14:foregroundMark x1="75872" y1="53500" x2="76078" y2="52875"/>
                        <a14:foregroundMark x1="75625" y1="54250" x2="75872" y2="53500"/>
                        <a14:foregroundMark x1="72500" y1="29125" x2="62891" y2="38875"/>
                        <a14:foregroundMark x1="56978" y1="58026" x2="56484" y2="59625"/>
                        <a14:foregroundMark x1="58590" y1="52806" x2="58105" y2="54375"/>
                        <a14:foregroundMark x1="62891" y1="38875" x2="59085" y2="51202"/>
                        <a14:foregroundMark x1="56484" y1="59625" x2="56250" y2="67125"/>
                        <a14:foregroundMark x1="56250" y1="67125" x2="57500" y2="74750"/>
                        <a14:foregroundMark x1="57500" y1="74750" x2="59879" y2="79645"/>
                        <a14:foregroundMark x1="65530" y1="88802" x2="76482" y2="92926"/>
                        <a14:foregroundMark x1="94521" y1="63491" x2="92734" y2="58375"/>
                        <a14:foregroundMark x1="92734" y1="58375" x2="85703" y2="50125"/>
                        <a14:foregroundMark x1="76628" y1="46883" x2="68906" y2="44125"/>
                        <a14:foregroundMark x1="85703" y1="50125" x2="79236" y2="47815"/>
                        <a14:foregroundMark x1="68906" y1="44125" x2="66953" y2="37375"/>
                        <a14:foregroundMark x1="66953" y1="37375" x2="67266" y2="32375"/>
                        <a14:foregroundMark x1="70156" y1="35875" x2="65234" y2="40375"/>
                        <a14:foregroundMark x1="65234" y1="40375" x2="59761" y2="51944"/>
                        <a14:foregroundMark x1="58150" y1="58379" x2="57109" y2="64750"/>
                        <a14:foregroundMark x1="57109" y1="64750" x2="58516" y2="80000"/>
                        <a14:foregroundMark x1="87293" y1="73126" x2="88125" y2="68125"/>
                        <a14:foregroundMark x1="88125" y1="68125" x2="87109" y2="52375"/>
                        <a14:foregroundMark x1="87109" y1="52375" x2="85938" y2="45500"/>
                        <a14:foregroundMark x1="85938" y1="45500" x2="83594" y2="39375"/>
                        <a14:foregroundMark x1="83594" y1="39375" x2="80595" y2="36231"/>
                        <a14:foregroundMark x1="75239" y1="33638" x2="74219" y2="33375"/>
                        <a14:foregroundMark x1="74219" y1="33375" x2="69688" y2="34875"/>
                        <a14:foregroundMark x1="69688" y1="34875" x2="68281" y2="38375"/>
                        <a14:foregroundMark x1="69375" y1="66750" x2="69375" y2="66750"/>
                        <a14:foregroundMark x1="71875" y1="64750" x2="68359" y2="83250"/>
                        <a14:foregroundMark x1="68359" y1="83250" x2="68594" y2="84625"/>
                        <a14:foregroundMark x1="73438" y1="64500" x2="73125" y2="82875"/>
                        <a14:foregroundMark x1="75234" y1="67000" x2="71797" y2="80875"/>
                        <a14:foregroundMark x1="71797" y1="80875" x2="66953" y2="77750"/>
                        <a14:foregroundMark x1="66953" y1="77750" x2="66172" y2="76125"/>
                        <a14:foregroundMark x1="65391" y1="68250" x2="63786" y2="74885"/>
                        <a14:foregroundMark x1="64250" y1="75332" x2="81641" y2="59500"/>
                        <a14:foregroundMark x1="81641" y1="59500" x2="77031" y2="70125"/>
                        <a14:foregroundMark x1="77031" y1="70125" x2="71563" y2="77000"/>
                        <a14:foregroundMark x1="71563" y1="77000" x2="79766" y2="65000"/>
                        <a14:foregroundMark x1="79766" y1="65000" x2="79547" y2="74801"/>
                        <a14:foregroundMark x1="77826" y1="82750" x2="72167" y2="95800"/>
                        <a14:foregroundMark x1="70952" y1="95472" x2="68828" y2="87875"/>
                        <a14:foregroundMark x1="68828" y1="87875" x2="68984" y2="76625"/>
                        <a14:foregroundMark x1="68984" y1="76625" x2="78281" y2="63125"/>
                        <a14:foregroundMark x1="78281" y1="63125" x2="85703" y2="58125"/>
                        <a14:foregroundMark x1="85703" y1="58125" x2="91328" y2="57250"/>
                        <a14:foregroundMark x1="91328" y1="57250" x2="93516" y2="64000"/>
                        <a14:foregroundMark x1="93516" y1="64000" x2="93972" y2="62904"/>
                        <a14:foregroundMark x1="91016" y1="70000" x2="87824" y2="73936"/>
                        <a14:foregroundMark x1="84725" y1="74439" x2="78750" y2="74000"/>
                        <a14:foregroundMark x1="78750" y1="74000" x2="66875" y2="60625"/>
                        <a14:foregroundMark x1="66875" y1="60625" x2="63984" y2="54250"/>
                        <a14:foregroundMark x1="63984" y1="54250" x2="64375" y2="45125"/>
                        <a14:foregroundMark x1="64375" y1="45125" x2="70000" y2="40500"/>
                        <a14:foregroundMark x1="70000" y1="40500" x2="71953" y2="47625"/>
                        <a14:foregroundMark x1="71953" y1="47625" x2="65313" y2="55125"/>
                        <a14:foregroundMark x1="65313" y1="55125" x2="69531" y2="47000"/>
                        <a14:foregroundMark x1="69531" y1="47000" x2="71416" y2="50017"/>
                        <a14:foregroundMark x1="71156" y1="50245" x2="69063" y2="47750"/>
                        <a14:foregroundMark x1="69063" y1="47750" x2="67344" y2="56750"/>
                        <a14:foregroundMark x1="67344" y1="56750" x2="61641" y2="67750"/>
                        <a14:foregroundMark x1="61641" y1="67750" x2="56094" y2="73500"/>
                        <a14:foregroundMark x1="56094" y1="73500" x2="51797" y2="75125"/>
                        <a14:foregroundMark x1="51797" y1="75125" x2="49609" y2="68500"/>
                        <a14:foregroundMark x1="49609" y1="68500" x2="57266" y2="59625"/>
                        <a14:foregroundMark x1="57266" y1="59625" x2="62031" y2="58375"/>
                        <a14:foregroundMark x1="61257" y1="70149" x2="61157" y2="71665"/>
                        <a14:foregroundMark x1="62031" y1="58375" x2="61269" y2="69970"/>
                        <a14:foregroundMark x1="59406" y1="75257" x2="51797" y2="87125"/>
                        <a14:foregroundMark x1="51797" y1="87125" x2="50703" y2="73500"/>
                        <a14:foregroundMark x1="50703" y1="73500" x2="52969" y2="58000"/>
                        <a14:foregroundMark x1="52969" y1="58000" x2="47969" y2="75250"/>
                        <a14:foregroundMark x1="47969" y1="75250" x2="46797" y2="47250"/>
                        <a14:foregroundMark x1="46797" y1="47250" x2="47422" y2="38625"/>
                        <a14:foregroundMark x1="47422" y1="38625" x2="45938" y2="54875"/>
                        <a14:foregroundMark x1="45938" y1="54875" x2="44297" y2="62000"/>
                        <a14:foregroundMark x1="44297" y1="62000" x2="45859" y2="57500"/>
                        <a14:foregroundMark x1="54844" y1="40875" x2="47266" y2="53625"/>
                        <a14:foregroundMark x1="47266" y1="53625" x2="51963" y2="50189"/>
                        <a14:foregroundMark x1="52761" y1="49071" x2="53203" y2="40125"/>
                        <a14:foregroundMark x1="53203" y1="40125" x2="50859" y2="31375"/>
                        <a14:foregroundMark x1="50859" y1="31375" x2="49922" y2="30125"/>
                        <a14:foregroundMark x1="46953" y1="37625" x2="40000" y2="78750"/>
                        <a14:foregroundMark x1="40000" y1="78750" x2="45156" y2="79000"/>
                        <a14:foregroundMark x1="45156" y1="79000" x2="47344" y2="72250"/>
                        <a14:foregroundMark x1="47344" y1="72250" x2="47500" y2="71000"/>
                        <a14:foregroundMark x1="58925" y1="96157" x2="46016" y2="87750"/>
                        <a14:foregroundMark x1="43920" y1="87530" x2="44918" y2="87635"/>
                        <a14:foregroundMark x1="40065" y1="87875" x2="33906" y2="91125"/>
                        <a14:foregroundMark x1="95000" y1="40750" x2="85703" y2="54250"/>
                        <a14:foregroundMark x1="36172" y1="61250" x2="32344" y2="67000"/>
                        <a14:foregroundMark x1="32344" y1="67000" x2="31016" y2="75500"/>
                        <a14:foregroundMark x1="31016" y1="75500" x2="33203" y2="82250"/>
                        <a14:foregroundMark x1="33203" y1="82250" x2="33984" y2="89750"/>
                        <a14:foregroundMark x1="33984" y1="89750" x2="36094" y2="82750"/>
                        <a14:foregroundMark x1="36094" y1="82750" x2="36719" y2="65875"/>
                        <a14:foregroundMark x1="36719" y1="65875" x2="37031" y2="63875"/>
                        <a14:foregroundMark x1="41563" y1="54250" x2="41406" y2="60375"/>
                        <a14:foregroundMark x1="37266" y1="77625" x2="37734" y2="85250"/>
                        <a14:foregroundMark x1="37734" y1="85250" x2="36250" y2="92250"/>
                        <a14:foregroundMark x1="36250" y1="92250" x2="35009" y2="93939"/>
                        <a14:foregroundMark x1="30229" y1="89827" x2="32500" y2="85750"/>
                        <a14:foregroundMark x1="32500" y1="85750" x2="33906" y2="79625"/>
                        <a14:foregroundMark x1="52656" y1="29000" x2="52656" y2="28625"/>
                        <a14:foregroundMark x1="52812" y1="26375" x2="51328" y2="33000"/>
                        <a14:foregroundMark x1="51328" y1="33000" x2="52344" y2="34625"/>
                        <a14:foregroundMark x1="25859" y1="20875" x2="29063" y2="25375"/>
                        <a14:foregroundMark x1="31563" y1="16750" x2="31406" y2="17750"/>
                        <a14:foregroundMark x1="11563" y1="43750" x2="9688" y2="51000"/>
                        <a14:foregroundMark x1="9688" y1="51000" x2="9688" y2="52000"/>
                        <a14:foregroundMark x1="6563" y1="48875" x2="7578" y2="53500"/>
                        <a14:foregroundMark x1="5234" y1="58250" x2="8828" y2="60750"/>
                        <a14:foregroundMark x1="10469" y1="70875" x2="10469" y2="72750"/>
                        <a14:foregroundMark x1="9375" y1="72750" x2="9375" y2="72750"/>
                        <a14:foregroundMark x1="9063" y1="73375" x2="9063" y2="73375"/>
                        <a14:foregroundMark x1="22813" y1="82875" x2="22813" y2="82875"/>
                        <a14:foregroundMark x1="23672" y1="85000" x2="23594" y2="79000"/>
                        <a14:foregroundMark x1="30781" y1="64875" x2="30234" y2="66750"/>
                        <a14:foregroundMark x1="87031" y1="8625" x2="87031" y2="8625"/>
                        <a14:foregroundMark x1="86484" y1="7250" x2="86250" y2="8000"/>
                        <a14:foregroundMark x1="86641" y1="7250" x2="85938" y2="7500"/>
                        <a14:foregroundMark x1="85703" y1="7875" x2="85234" y2="9000"/>
                        <a14:foregroundMark x1="86016" y1="7750" x2="86484" y2="9750"/>
                        <a14:foregroundMark x1="67344" y1="13000" x2="67344" y2="13000"/>
                        <a14:foregroundMark x1="68438" y1="11500" x2="67891" y2="12750"/>
                        <a14:foregroundMark x1="66484" y1="14625" x2="65781" y2="16625"/>
                        <a14:foregroundMark x1="65938" y1="19250" x2="65625" y2="24375"/>
                        <a14:foregroundMark x1="80469" y1="44875" x2="80156" y2="46250"/>
                        <a14:foregroundMark x1="80156" y1="40625" x2="78516" y2="45750"/>
                        <a14:foregroundMark x1="79141" y1="49375" x2="79609" y2="54250"/>
                        <a14:foregroundMark x1="92031" y1="51875" x2="92266" y2="54750"/>
                        <a14:foregroundMark x1="92813" y1="47125" x2="92813" y2="53375"/>
                        <a14:foregroundMark x1="49453" y1="92000" x2="48828" y2="93500"/>
                        <a14:foregroundMark x1="48828" y1="95375" x2="48828" y2="95375"/>
                        <a14:foregroundMark x1="52266" y1="97125" x2="52266" y2="97125"/>
                        <a14:foregroundMark x1="52109" y1="94625" x2="52109" y2="96000"/>
                        <a14:foregroundMark x1="30156" y1="83000" x2="30156" y2="83000"/>
                        <a14:foregroundMark x1="86719" y1="7625" x2="86719" y2="7625"/>
                        <a14:foregroundMark x1="86719" y1="6625" x2="86719" y2="6625"/>
                        <a14:foregroundMark x1="87109" y1="9000" x2="87109" y2="9000"/>
                        <a14:foregroundMark x1="87109" y1="9250" x2="87109" y2="9250"/>
                        <a14:foregroundMark x1="86563" y1="10375" x2="86719" y2="14375"/>
                        <a14:foregroundMark x1="85313" y1="9875" x2="85859" y2="11250"/>
                        <a14:foregroundMark x1="94219" y1="13000" x2="93672" y2="16625"/>
                        <a14:foregroundMark x1="93125" y1="13500" x2="93125" y2="15250"/>
                        <a14:foregroundMark x1="94219" y1="11750" x2="93359" y2="13250"/>
                        <a14:foregroundMark x1="93516" y1="12125" x2="93125" y2="14625"/>
                        <a14:foregroundMark x1="67031" y1="7125" x2="67031" y2="7125"/>
                        <a14:foregroundMark x1="66875" y1="6625" x2="66875" y2="7250"/>
                        <a14:foregroundMark x1="67109" y1="6125" x2="67109" y2="6125"/>
                        <a14:foregroundMark x1="67109" y1="5875" x2="67188" y2="7000"/>
                        <a14:foregroundMark x1="69688" y1="7000" x2="69688" y2="6625"/>
                        <a14:backgroundMark x1="11094" y1="9750" x2="11094" y2="9750"/>
                        <a14:backgroundMark x1="16094" y1="5000" x2="7266" y2="12750"/>
                        <a14:backgroundMark x1="7266" y1="12750" x2="5234" y2="19750"/>
                        <a14:backgroundMark x1="5234" y1="19750" x2="6797" y2="26875"/>
                        <a14:backgroundMark x1="6797" y1="26875" x2="11641" y2="25625"/>
                        <a14:backgroundMark x1="11641" y1="25625" x2="18125" y2="14125"/>
                        <a14:backgroundMark x1="18125" y1="14125" x2="18750" y2="7500"/>
                        <a14:backgroundMark x1="28281" y1="16500" x2="28281" y2="16500"/>
                        <a14:backgroundMark x1="21406" y1="46625" x2="21406" y2="46625"/>
                        <a14:backgroundMark x1="42734" y1="24250" x2="42734" y2="24250"/>
                        <a14:backgroundMark x1="91406" y1="79875" x2="91406" y2="84625"/>
                        <a14:backgroundMark x1="79609" y1="79875" x2="83438" y2="89875"/>
                        <a14:backgroundMark x1="81641" y1="80625" x2="90000" y2="80000"/>
                        <a14:backgroundMark x1="90000" y1="80000" x2="94844" y2="75625"/>
                        <a14:backgroundMark x1="84766" y1="82500" x2="85938" y2="85375"/>
                        <a14:backgroundMark x1="85938" y1="86000" x2="80781" y2="86250"/>
                        <a14:backgroundMark x1="81250" y1="76375" x2="80859" y2="77125"/>
                        <a14:backgroundMark x1="80625" y1="75125" x2="79063" y2="88250"/>
                        <a14:backgroundMark x1="79063" y1="88250" x2="83438" y2="95875"/>
                        <a14:backgroundMark x1="78438" y1="81375" x2="78281" y2="83875"/>
                        <a14:backgroundMark x1="83125" y1="82125" x2="83359" y2="83750"/>
                        <a14:backgroundMark x1="83203" y1="76875" x2="87031" y2="77875"/>
                        <a14:backgroundMark x1="92109" y1="72625" x2="91641" y2="69125"/>
                        <a14:backgroundMark x1="90078" y1="67625" x2="92578" y2="68875"/>
                        <a14:backgroundMark x1="92891" y1="66750" x2="94844" y2="64375"/>
                        <a14:backgroundMark x1="93281" y1="64375" x2="92500" y2="66250"/>
                        <a14:backgroundMark x1="92188" y1="66625" x2="92188" y2="66625"/>
                        <a14:backgroundMark x1="92656" y1="66625" x2="92656" y2="66625"/>
                        <a14:backgroundMark x1="83125" y1="91750" x2="79297" y2="86250"/>
                        <a14:backgroundMark x1="95156" y1="92500" x2="98516" y2="80375"/>
                        <a14:backgroundMark x1="98516" y1="80375" x2="98594" y2="52500"/>
                        <a14:backgroundMark x1="98594" y1="52500" x2="94844" y2="79500"/>
                        <a14:backgroundMark x1="94844" y1="79500" x2="95313" y2="92375"/>
                        <a14:backgroundMark x1="98359" y1="68250" x2="95938" y2="97000"/>
                        <a14:backgroundMark x1="95938" y1="97000" x2="87656" y2="96875"/>
                        <a14:backgroundMark x1="87656" y1="96875" x2="95781" y2="99500"/>
                        <a14:backgroundMark x1="95781" y1="99500" x2="98906" y2="77125"/>
                        <a14:backgroundMark x1="99766" y1="84500" x2="98203" y2="71250"/>
                        <a14:backgroundMark x1="98203" y1="71250" x2="99844" y2="90625"/>
                        <a14:backgroundMark x1="99844" y1="90625" x2="97969" y2="91750"/>
                        <a14:backgroundMark x1="94141" y1="74000" x2="94453" y2="70000"/>
                        <a14:backgroundMark x1="95781" y1="64250" x2="94844" y2="68125"/>
                        <a14:backgroundMark x1="98047" y1="93500" x2="81016" y2="91875"/>
                        <a14:backgroundMark x1="81016" y1="91875" x2="88047" y2="99250"/>
                        <a14:backgroundMark x1="88047" y1="99250" x2="88594" y2="99250"/>
                        <a14:backgroundMark x1="81484" y1="96500" x2="78906" y2="99250"/>
                        <a14:backgroundMark x1="79766" y1="94625" x2="79375" y2="98625"/>
                        <a14:backgroundMark x1="78047" y1="92750" x2="78047" y2="92750"/>
                        <a14:backgroundMark x1="77500" y1="92125" x2="78672" y2="95625"/>
                        <a14:backgroundMark x1="77344" y1="99000" x2="78750" y2="97500"/>
                        <a14:backgroundMark x1="77344" y1="99125" x2="85000" y2="99250"/>
                        <a14:backgroundMark x1="83047" y1="89750" x2="91641" y2="98250"/>
                        <a14:backgroundMark x1="91641" y1="98250" x2="98125" y2="89250"/>
                        <a14:backgroundMark x1="98125" y1="89250" x2="94063" y2="72750"/>
                        <a14:backgroundMark x1="98359" y1="93000" x2="98359" y2="93000"/>
                        <a14:backgroundMark x1="95391" y1="95125" x2="95000" y2="95375"/>
                        <a14:backgroundMark x1="95000" y1="95375" x2="95000" y2="95375"/>
                        <a14:backgroundMark x1="85234" y1="98625" x2="85234" y2="98625"/>
                        <a14:backgroundMark x1="85391" y1="99000" x2="85391" y2="99000"/>
                        <a14:backgroundMark x1="85391" y1="99000" x2="85391" y2="99000"/>
                        <a14:backgroundMark x1="85391" y1="99000" x2="85391" y2="99000"/>
                        <a14:backgroundMark x1="91406" y1="86000" x2="90703" y2="86250"/>
                        <a14:backgroundMark x1="84844" y1="99000" x2="84844" y2="99000"/>
                        <a14:backgroundMark x1="85313" y1="99125" x2="85469" y2="99125"/>
                        <a14:backgroundMark x1="85938" y1="99125" x2="85938" y2="99125"/>
                        <a14:backgroundMark x1="85781" y1="99125" x2="85625" y2="99250"/>
                        <a14:backgroundMark x1="61094" y1="85250" x2="61094" y2="85250"/>
                        <a14:backgroundMark x1="61094" y1="83250" x2="61484" y2="90250"/>
                        <a14:backgroundMark x1="63281" y1="83000" x2="64453" y2="96125"/>
                        <a14:backgroundMark x1="64453" y1="96125" x2="66797" y2="98375"/>
                        <a14:backgroundMark x1="62813" y1="85875" x2="61719" y2="72375"/>
                        <a14:backgroundMark x1="61719" y1="72375" x2="61875" y2="75500"/>
                        <a14:backgroundMark x1="63516" y1="74625" x2="62656" y2="76625"/>
                        <a14:backgroundMark x1="60781" y1="80875" x2="59375" y2="93875"/>
                        <a14:backgroundMark x1="59375" y1="93875" x2="61797" y2="92375"/>
                        <a14:backgroundMark x1="62266" y1="91125" x2="62813" y2="95875"/>
                        <a14:backgroundMark x1="58281" y1="85000" x2="60000" y2="79875"/>
                        <a14:backgroundMark x1="57500" y1="82000" x2="60625" y2="81375"/>
                        <a14:backgroundMark x1="60156" y1="80875" x2="61094" y2="79625"/>
                        <a14:backgroundMark x1="60391" y1="71875" x2="60781" y2="75500"/>
                        <a14:backgroundMark x1="81406" y1="29750" x2="77109" y2="41625"/>
                        <a14:backgroundMark x1="77109" y1="41625" x2="76953" y2="43250"/>
                        <a14:backgroundMark x1="77656" y1="33625" x2="76406" y2="39375"/>
                        <a14:backgroundMark x1="77188" y1="33875" x2="77109" y2="30625"/>
                        <a14:backgroundMark x1="78828" y1="32500" x2="78438" y2="34375"/>
                        <a14:backgroundMark x1="76484" y1="31625" x2="76641" y2="35250"/>
                        <a14:backgroundMark x1="77465" y1="44953" x2="77344" y2="46500"/>
                        <a14:backgroundMark x1="77766" y1="49711" x2="77500" y2="53500"/>
                        <a14:backgroundMark x1="78068" y1="45410" x2="77792" y2="49336"/>
                        <a14:backgroundMark x1="76016" y1="52875" x2="76016" y2="52875"/>
                        <a14:backgroundMark x1="75625" y1="53500" x2="75625" y2="53500"/>
                        <a14:backgroundMark x1="76016" y1="47125" x2="76563" y2="48125"/>
                        <a14:backgroundMark x1="73594" y1="49250" x2="73359" y2="48125"/>
                        <a14:backgroundMark x1="73828" y1="50250" x2="71406" y2="52375"/>
                        <a14:backgroundMark x1="73750" y1="1625" x2="83438" y2="1625"/>
                        <a14:backgroundMark x1="83438" y1="1625" x2="92266" y2="1500"/>
                        <a14:backgroundMark x1="92266" y1="1500" x2="92344" y2="1500"/>
                        <a14:backgroundMark x1="79922" y1="4000" x2="82422" y2="12750"/>
                        <a14:backgroundMark x1="83516" y1="5750" x2="87500" y2="2250"/>
                        <a14:backgroundMark x1="88203" y1="5000" x2="96328" y2="7625"/>
                        <a14:backgroundMark x1="96328" y1="7625" x2="97969" y2="20750"/>
                        <a14:backgroundMark x1="87473" y1="9000" x2="86737" y2="9503"/>
                        <a14:backgroundMark x1="96250" y1="3000" x2="87473" y2="9000"/>
                        <a14:backgroundMark x1="84246" y1="7546" x2="81563" y2="6500"/>
                        <a14:backgroundMark x1="85848" y1="5534" x2="79453" y2="5625"/>
                        <a14:backgroundMark x1="88203" y1="5500" x2="85873" y2="5533"/>
                        <a14:backgroundMark x1="79453" y1="5625" x2="89453" y2="4625"/>
                        <a14:backgroundMark x1="89453" y1="4625" x2="90313" y2="4625"/>
                        <a14:backgroundMark x1="86195" y1="6286" x2="92500" y2="6375"/>
                        <a14:backgroundMark x1="83672" y1="6250" x2="85165" y2="6271"/>
                        <a14:backgroundMark x1="95505" y1="13539" x2="96484" y2="15875"/>
                        <a14:backgroundMark x1="92500" y1="6375" x2="95478" y2="13477"/>
                        <a14:backgroundMark x1="93906" y1="4625" x2="99609" y2="7125"/>
                        <a14:backgroundMark x1="95330" y1="14697" x2="97969" y2="16500"/>
                        <a14:backgroundMark x1="91016" y1="11750" x2="92090" y2="12484"/>
                        <a14:backgroundMark x1="97109" y1="31250" x2="99844" y2="40125"/>
                        <a14:backgroundMark x1="99844" y1="40125" x2="97500" y2="31250"/>
                        <a14:backgroundMark x1="97500" y1="31250" x2="97344" y2="27750"/>
                        <a14:backgroundMark x1="95859" y1="20875" x2="95859" y2="29250"/>
                        <a14:backgroundMark x1="97969" y1="22375" x2="98906" y2="33875"/>
                        <a14:backgroundMark x1="62969" y1="6125" x2="61328" y2="13000"/>
                        <a14:backgroundMark x1="61250" y1="5875" x2="60703" y2="22625"/>
                        <a14:backgroundMark x1="61797" y1="13625" x2="61719" y2="22375"/>
                        <a14:backgroundMark x1="61719" y1="22375" x2="60781" y2="13375"/>
                        <a14:backgroundMark x1="60781" y1="13375" x2="61016" y2="9875"/>
                        <a14:backgroundMark x1="63672" y1="5250" x2="64063" y2="14500"/>
                        <a14:backgroundMark x1="64063" y1="14500" x2="62734" y2="23000"/>
                        <a14:backgroundMark x1="62734" y1="23000" x2="59219" y2="26875"/>
                        <a14:backgroundMark x1="59453" y1="25000" x2="56484" y2="32750"/>
                        <a14:backgroundMark x1="56484" y1="32750" x2="56484" y2="36875"/>
                        <a14:backgroundMark x1="65000" y1="7125" x2="65938" y2="2000"/>
                        <a14:backgroundMark x1="63047" y1="2000" x2="68750" y2="0"/>
                        <a14:backgroundMark x1="68750" y1="0" x2="64297" y2="2375"/>
                        <a14:backgroundMark x1="62109" y1="2125" x2="70938" y2="2875"/>
                        <a14:backgroundMark x1="67969" y1="3375" x2="67969" y2="5723"/>
                        <a14:backgroundMark x1="53828" y1="2625" x2="49531" y2="7500"/>
                        <a14:backgroundMark x1="50938" y1="4375" x2="47813" y2="10375"/>
                        <a14:backgroundMark x1="48359" y1="10375" x2="53125" y2="6125"/>
                        <a14:backgroundMark x1="53125" y1="6125" x2="55391" y2="1625"/>
                        <a14:backgroundMark x1="57813" y1="1000" x2="61797" y2="6875"/>
                        <a14:backgroundMark x1="61797" y1="6875" x2="61797" y2="7750"/>
                        <a14:backgroundMark x1="63281" y1="4250" x2="67500" y2="4250"/>
                        <a14:backgroundMark x1="61641" y1="4500" x2="64219" y2="5250"/>
                        <a14:backgroundMark x1="54531" y1="4750" x2="54531" y2="4750"/>
                        <a14:backgroundMark x1="45938" y1="24000" x2="45156" y2="25500"/>
                        <a14:backgroundMark x1="43594" y1="28000" x2="42969" y2="25000"/>
                        <a14:backgroundMark x1="45703" y1="21250" x2="46016" y2="19375"/>
                        <a14:backgroundMark x1="46016" y1="18125" x2="46016" y2="18125"/>
                        <a14:backgroundMark x1="50547" y1="10125" x2="50547" y2="10125"/>
                        <a14:backgroundMark x1="50703" y1="9375" x2="50938" y2="10125"/>
                        <a14:backgroundMark x1="54609" y1="4750" x2="54844" y2="4000"/>
                        <a14:backgroundMark x1="54844" y1="4000" x2="54141" y2="4875"/>
                        <a14:backgroundMark x1="50469" y1="10500" x2="50469" y2="10500"/>
                        <a14:backgroundMark x1="50391" y1="10500" x2="50313" y2="10500"/>
                        <a14:backgroundMark x1="60781" y1="32125" x2="60000" y2="33250"/>
                        <a14:backgroundMark x1="59219" y1="33375" x2="59219" y2="33875"/>
                        <a14:backgroundMark x1="44219" y1="90500" x2="41172" y2="96500"/>
                        <a14:backgroundMark x1="41563" y1="88625" x2="44375" y2="83500"/>
                        <a14:backgroundMark x1="55625" y1="50625" x2="56172" y2="48125"/>
                        <a14:backgroundMark x1="55781" y1="44875" x2="56016" y2="51000"/>
                        <a14:backgroundMark x1="52422" y1="51000" x2="53281" y2="50875"/>
                        <a14:backgroundMark x1="52031" y1="51250" x2="53359" y2="50750"/>
                        <a14:backgroundMark x1="51484" y1="53250" x2="52031" y2="53250"/>
                        <a14:backgroundMark x1="51641" y1="51125" x2="53516" y2="50375"/>
                        <a14:backgroundMark x1="39141" y1="55000" x2="38750" y2="54625"/>
                        <a14:backgroundMark x1="40000" y1="51625" x2="40000" y2="51625"/>
                        <a14:backgroundMark x1="37891" y1="50625" x2="37891" y2="50625"/>
                        <a14:backgroundMark x1="29375" y1="92750" x2="29375" y2="92750"/>
                        <a14:backgroundMark x1="26953" y1="89750" x2="28828" y2="96250"/>
                        <a14:backgroundMark x1="27813" y1="93750" x2="32500" y2="98625"/>
                        <a14:backgroundMark x1="32500" y1="98625" x2="38125" y2="98625"/>
                        <a14:backgroundMark x1="38125" y1="98625" x2="41094" y2="98250"/>
                        <a14:backgroundMark x1="39063" y1="97250" x2="36328" y2="97750"/>
                        <a14:backgroundMark x1="30547" y1="98625" x2="27422" y2="98500"/>
                        <a14:backgroundMark x1="43125" y1="99375" x2="42813" y2="97500"/>
                        <a14:backgroundMark x1="40938" y1="87125" x2="40938" y2="87125"/>
                        <a14:backgroundMark x1="41328" y1="88125" x2="41250" y2="87375"/>
                        <a14:backgroundMark x1="40234" y1="87125" x2="40234" y2="87125"/>
                        <a14:backgroundMark x1="40938" y1="87875" x2="40938" y2="87875"/>
                        <a14:backgroundMark x1="41094" y1="87750" x2="41094" y2="87750"/>
                        <a14:backgroundMark x1="41094" y1="87750" x2="44922" y2="87625"/>
                        <a14:backgroundMark x1="41016" y1="87625" x2="41016" y2="87625"/>
                        <a14:backgroundMark x1="43828" y1="98750" x2="43828" y2="99250"/>
                        <a14:backgroundMark x1="44453" y1="98375" x2="43984" y2="99875"/>
                        <a14:backgroundMark x1="45156" y1="97500" x2="49375" y2="98750"/>
                        <a14:backgroundMark x1="52188" y1="99000" x2="57969" y2="98875"/>
                        <a14:backgroundMark x1="57969" y1="98875" x2="58047" y2="98875"/>
                        <a14:backgroundMark x1="59453" y1="97625" x2="63906" y2="97250"/>
                        <a14:backgroundMark x1="60000" y1="98750" x2="59531" y2="96500"/>
                        <a14:backgroundMark x1="56875" y1="97500" x2="55000" y2="98625"/>
                        <a14:backgroundMark x1="50391" y1="98750" x2="49844" y2="98375"/>
                        <a14:backgroundMark x1="50547" y1="97500" x2="56406" y2="99000"/>
                        <a14:backgroundMark x1="58828" y1="97750" x2="58906" y2="96250"/>
                        <a14:backgroundMark x1="60938" y1="91875" x2="61641" y2="91000"/>
                        <a14:backgroundMark x1="58906" y1="96375" x2="60234" y2="94125"/>
                        <a14:backgroundMark x1="58672" y1="98125" x2="47813" y2="99750"/>
                        <a14:backgroundMark x1="43281" y1="98750" x2="40156" y2="98250"/>
                        <a14:backgroundMark x1="38281" y1="96750" x2="39375" y2="96000"/>
                        <a14:backgroundMark x1="29922" y1="91375" x2="30859" y2="91250"/>
                        <a14:backgroundMark x1="30859" y1="91250" x2="30938" y2="91875"/>
                        <a14:backgroundMark x1="30000" y1="90500" x2="32344" y2="94875"/>
                        <a14:backgroundMark x1="33125" y1="95875" x2="36797" y2="95500"/>
                        <a14:backgroundMark x1="29531" y1="91250" x2="30547" y2="88500"/>
                        <a14:backgroundMark x1="39063" y1="95250" x2="39063" y2="93000"/>
                        <a14:backgroundMark x1="37813" y1="95875" x2="39297" y2="92875"/>
                        <a14:backgroundMark x1="38672" y1="92000" x2="38828" y2="92500"/>
                        <a14:backgroundMark x1="39063" y1="91375" x2="41016" y2="90500"/>
                        <a14:backgroundMark x1="38438" y1="95875" x2="42109" y2="93750"/>
                        <a14:backgroundMark x1="45156" y1="88625" x2="45703" y2="88000"/>
                        <a14:backgroundMark x1="45313" y1="87750" x2="45703" y2="88125"/>
                        <a14:backgroundMark x1="44844" y1="87625" x2="46016" y2="87750"/>
                        <a14:backgroundMark x1="43750" y1="87250" x2="42969" y2="88000"/>
                        <a14:backgroundMark x1="97109" y1="28000" x2="96172" y2="36750"/>
                        <a14:backgroundMark x1="96172" y1="36750" x2="97109" y2="43375"/>
                        <a14:backgroundMark x1="96719" y1="42500" x2="96719" y2="54500"/>
                        <a14:backgroundMark x1="94922" y1="47875" x2="94922" y2="47875"/>
                        <a14:backgroundMark x1="95859" y1="51875" x2="95938" y2="61000"/>
                        <a14:backgroundMark x1="96484" y1="27000" x2="95469" y2="20125"/>
                        <a14:backgroundMark x1="96563" y1="22625" x2="96953" y2="28875"/>
                        <a14:backgroundMark x1="97188" y1="22375" x2="96797" y2="20000"/>
                        <a14:backgroundMark x1="97266" y1="22250" x2="96016" y2="19000"/>
                        <a14:backgroundMark x1="96875" y1="19875" x2="96953" y2="20750"/>
                        <a14:backgroundMark x1="98125" y1="22875" x2="98125" y2="19250"/>
                        <a14:backgroundMark x1="58906" y1="54375" x2="58906" y2="54375"/>
                        <a14:backgroundMark x1="58672" y1="50750" x2="57969" y2="52125"/>
                        <a14:backgroundMark x1="59062" y1="54875" x2="56641" y2="57500"/>
                        <a14:backgroundMark x1="58828" y1="55000" x2="59297" y2="52125"/>
                        <a14:backgroundMark x1="59453" y1="51875" x2="58828" y2="53000"/>
                        <a14:backgroundMark x1="66406" y1="30125" x2="66406" y2="29125"/>
                        <a14:backgroundMark x1="65859" y1="29375" x2="65469" y2="31125"/>
                        <a14:backgroundMark x1="64375" y1="25500" x2="63203" y2="30500"/>
                        <a14:backgroundMark x1="66250" y1="26750" x2="67656" y2="27750"/>
                        <a14:backgroundMark x1="63125" y1="31750" x2="62891" y2="31750"/>
                        <a14:backgroundMark x1="85547" y1="73375" x2="88906" y2="78500"/>
                        <a14:backgroundMark x1="76953" y1="95750" x2="74297" y2="97375"/>
                        <a14:backgroundMark x1="75938" y1="98750" x2="75156" y2="99875"/>
                        <a14:backgroundMark x1="68984" y1="98625" x2="76641" y2="97125"/>
                        <a14:backgroundMark x1="67578" y1="96500" x2="80078" y2="99875"/>
                        <a14:backgroundMark x1="65781" y1="25250" x2="65781" y2="25250"/>
                        <a14:backgroundMark x1="65938" y1="25750" x2="65938" y2="25750"/>
                        <a14:backgroundMark x1="72266" y1="5000" x2="71484" y2="5000"/>
                        <a14:backgroundMark x1="73047" y1="4125" x2="73047" y2="4125"/>
                        <a14:backgroundMark x1="70547" y1="4375" x2="71328" y2="4375"/>
                        <a14:backgroundMark x1="74063" y1="5000" x2="75000" y2="5000"/>
                        <a14:backgroundMark x1="77891" y1="4500" x2="78594" y2="5125"/>
                        <a14:backgroundMark x1="77734" y1="4625" x2="77734" y2="4625"/>
                        <a14:backgroundMark x1="77266" y1="4500" x2="76953" y2="4250"/>
                        <a14:backgroundMark x1="73828" y1="4375" x2="72813" y2="4375"/>
                        <a14:backgroundMark x1="72500" y1="4375" x2="71797" y2="4375"/>
                        <a14:backgroundMark x1="74219" y1="4000" x2="74609" y2="6000"/>
                        <a14:backgroundMark x1="75234" y1="5000" x2="75703" y2="4875"/>
                        <a14:backgroundMark x1="76719" y1="4000" x2="77266" y2="4750"/>
                        <a14:backgroundMark x1="77813" y1="4750" x2="78750" y2="4875"/>
                        <a14:backgroundMark x1="65469" y1="90000" x2="65469" y2="90000"/>
                        <a14:backgroundMark x1="65781" y1="89750" x2="65234" y2="88875"/>
                        <a14:backgroundMark x1="59062" y1="98000" x2="58906" y2="98375"/>
                        <a14:backgroundMark x1="66797" y1="99250" x2="68438" y2="99375"/>
                        <a14:backgroundMark x1="66406" y1="98500" x2="66797" y2="99875"/>
                        <a14:backgroundMark x1="68047" y1="99500" x2="69141" y2="99875"/>
                        <a14:backgroundMark x1="78359" y1="81750" x2="78359" y2="82250"/>
                        <a14:backgroundMark x1="78359" y1="81375" x2="78359" y2="8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93"/>
          <a:stretch/>
        </p:blipFill>
        <p:spPr>
          <a:xfrm>
            <a:off x="6559285" y="2848008"/>
            <a:ext cx="5394590" cy="354136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87BFA073-19B8-436F-9573-0CDB5BA4D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43" b="99213" l="0" r="96465">
                        <a14:foregroundMark x1="50000" y1="18110" x2="64141" y2="16142"/>
                        <a14:foregroundMark x1="64141" y1="16142" x2="64646" y2="18898"/>
                        <a14:foregroundMark x1="56566" y1="21260" x2="60101" y2="16929"/>
                        <a14:foregroundMark x1="46970" y1="16929" x2="60606" y2="12205"/>
                        <a14:foregroundMark x1="60606" y1="12205" x2="66162" y2="22835"/>
                        <a14:foregroundMark x1="66162" y1="22835" x2="66162" y2="33858"/>
                        <a14:foregroundMark x1="56061" y1="12598" x2="56061" y2="12598"/>
                        <a14:foregroundMark x1="58081" y1="11417" x2="44949" y2="17323"/>
                        <a14:foregroundMark x1="44949" y1="17323" x2="44444" y2="21654"/>
                        <a14:foregroundMark x1="57071" y1="11024" x2="47980" y2="14567"/>
                        <a14:foregroundMark x1="50000" y1="12205" x2="57576" y2="10630"/>
                        <a14:foregroundMark x1="56061" y1="11811" x2="69192" y2="16929"/>
                        <a14:foregroundMark x1="69192" y1="16929" x2="71212" y2="28346"/>
                        <a14:foregroundMark x1="71212" y1="28346" x2="76147" y2="36336"/>
                        <a14:foregroundMark x1="85291" y1="45758" x2="85796" y2="46214"/>
                        <a14:foregroundMark x1="87714" y1="48213" x2="89668" y2="51513"/>
                        <a14:foregroundMark x1="93678" y1="60630" x2="94444" y2="69291"/>
                        <a14:foregroundMark x1="93458" y1="58148" x2="93503" y2="58661"/>
                        <a14:foregroundMark x1="94064" y1="58081" x2="94591" y2="58661"/>
                        <a14:foregroundMark x1="86364" y1="49606" x2="88719" y2="52198"/>
                        <a14:foregroundMark x1="95233" y1="60630" x2="99495" y2="84252"/>
                        <a14:foregroundMark x1="99495" y1="84252" x2="95455" y2="95276"/>
                        <a14:foregroundMark x1="95455" y1="95276" x2="96465" y2="99213"/>
                        <a14:foregroundMark x1="34848" y1="76772" x2="6061" y2="72835"/>
                        <a14:foregroundMark x1="6061" y1="72835" x2="0" y2="75197"/>
                        <a14:backgroundMark x1="17172" y1="27559" x2="12121" y2="38583"/>
                        <a14:backgroundMark x1="12121" y1="38583" x2="23737" y2="31890"/>
                        <a14:backgroundMark x1="23737" y1="31890" x2="29798" y2="43307"/>
                        <a14:backgroundMark x1="29798" y1="43307" x2="21212" y2="53150"/>
                        <a14:backgroundMark x1="21212" y1="53150" x2="18687" y2="64173"/>
                        <a14:backgroundMark x1="18687" y1="64173" x2="20679" y2="69608"/>
                        <a14:backgroundMark x1="34142" y1="75810" x2="37374" y2="75984"/>
                        <a14:backgroundMark x1="37374" y1="75984" x2="48485" y2="54724"/>
                        <a14:backgroundMark x1="48485" y1="54724" x2="44444" y2="43701"/>
                        <a14:backgroundMark x1="44444" y1="43701" x2="43434" y2="20866"/>
                        <a14:backgroundMark x1="43434" y1="20866" x2="28283" y2="18110"/>
                        <a14:backgroundMark x1="28283" y1="18110" x2="15152" y2="23622"/>
                        <a14:backgroundMark x1="15152" y1="23622" x2="10606" y2="33858"/>
                        <a14:backgroundMark x1="80303" y1="34252" x2="89394" y2="43701"/>
                        <a14:backgroundMark x1="89394" y1="43701" x2="91919" y2="45276"/>
                        <a14:backgroundMark x1="93939" y1="48425" x2="97980" y2="50787"/>
                        <a14:backgroundMark x1="98485" y1="51969" x2="99495" y2="57480"/>
                        <a14:backgroundMark x1="99495" y1="58661" x2="99495" y2="60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09"/>
          <a:stretch/>
        </p:blipFill>
        <p:spPr bwMode="auto">
          <a:xfrm>
            <a:off x="0" y="1769979"/>
            <a:ext cx="3290272" cy="50134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0F0812A-D4CF-4606-B702-E1704989F3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68235" y="2439182"/>
            <a:ext cx="5276553" cy="4241414"/>
          </a:xfrm>
          <a:prstGeom prst="rect">
            <a:avLst/>
          </a:prstGeom>
        </p:spPr>
      </p:pic>
      <p:pic>
        <p:nvPicPr>
          <p:cNvPr id="15" name="Picture 2" descr="Image result for robbinhood">
            <a:extLst>
              <a:ext uri="{FF2B5EF4-FFF2-40B4-BE49-F238E27FC236}">
                <a16:creationId xmlns:a16="http://schemas.microsoft.com/office/drawing/2014/main" id="{E5EE39C3-17E5-4606-9D9E-B0ABFDA5E8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6602" y1="24512" x2="66602" y2="24512"/>
                        <a14:foregroundMark x1="53906" y1="44434" x2="53906" y2="44434"/>
                        <a14:foregroundMark x1="39258" y1="71094" x2="39258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79" t="15263" r="21842" b="15790"/>
          <a:stretch/>
        </p:blipFill>
        <p:spPr bwMode="auto">
          <a:xfrm>
            <a:off x="10001396" y="5740702"/>
            <a:ext cx="790574" cy="8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robbinhood">
            <a:extLst>
              <a:ext uri="{FF2B5EF4-FFF2-40B4-BE49-F238E27FC236}">
                <a16:creationId xmlns:a16="http://schemas.microsoft.com/office/drawing/2014/main" id="{A0BF9E91-E869-44B5-BADB-B1657FA4D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6602" y1="24512" x2="66602" y2="24512"/>
                        <a14:foregroundMark x1="53906" y1="44434" x2="53906" y2="44434"/>
                        <a14:foregroundMark x1="39258" y1="71094" x2="39258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79" t="15263" r="21842" b="15790"/>
          <a:stretch/>
        </p:blipFill>
        <p:spPr bwMode="auto">
          <a:xfrm>
            <a:off x="7783055" y="5752235"/>
            <a:ext cx="790574" cy="8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robbinhood">
            <a:extLst>
              <a:ext uri="{FF2B5EF4-FFF2-40B4-BE49-F238E27FC236}">
                <a16:creationId xmlns:a16="http://schemas.microsoft.com/office/drawing/2014/main" id="{D6677A93-3514-4F5D-86BE-BB65E5FCA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6602" y1="24512" x2="66602" y2="24512"/>
                        <a14:foregroundMark x1="53906" y1="44434" x2="53906" y2="44434"/>
                        <a14:foregroundMark x1="39258" y1="71094" x2="39258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79" t="15263" r="21842" b="15790"/>
          <a:stretch/>
        </p:blipFill>
        <p:spPr bwMode="auto">
          <a:xfrm>
            <a:off x="8704131" y="5870988"/>
            <a:ext cx="790574" cy="8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robbinhood">
            <a:extLst>
              <a:ext uri="{FF2B5EF4-FFF2-40B4-BE49-F238E27FC236}">
                <a16:creationId xmlns:a16="http://schemas.microsoft.com/office/drawing/2014/main" id="{8FCE803D-1129-4D5A-AD5A-1E6CD807D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6602" y1="24512" x2="66602" y2="24512"/>
                        <a14:foregroundMark x1="53906" y1="44434" x2="53906" y2="44434"/>
                        <a14:foregroundMark x1="39258" y1="71094" x2="39258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79" t="15263" r="21842" b="15790"/>
          <a:stretch/>
        </p:blipFill>
        <p:spPr bwMode="auto">
          <a:xfrm>
            <a:off x="11234265" y="5644874"/>
            <a:ext cx="790574" cy="8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A93D9F4-0356-46E2-B93C-EEE884E61A12}"/>
              </a:ext>
            </a:extLst>
          </p:cNvPr>
          <p:cNvGrpSpPr/>
          <p:nvPr/>
        </p:nvGrpSpPr>
        <p:grpSpPr>
          <a:xfrm>
            <a:off x="586638" y="310649"/>
            <a:ext cx="2754625" cy="2286231"/>
            <a:chOff x="535647" y="445436"/>
            <a:chExt cx="2754625" cy="2286231"/>
          </a:xfrm>
        </p:grpSpPr>
        <p:pic>
          <p:nvPicPr>
            <p:cNvPr id="21" name="Picture 20" descr="A person in a suit&#10;&#10;Description automatically generated with medium confidence">
              <a:extLst>
                <a:ext uri="{FF2B5EF4-FFF2-40B4-BE49-F238E27FC236}">
                  <a16:creationId xmlns:a16="http://schemas.microsoft.com/office/drawing/2014/main" id="{334E348F-A61E-468A-8408-37EEC7003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80" b="9834"/>
            <a:stretch/>
          </p:blipFill>
          <p:spPr>
            <a:xfrm>
              <a:off x="535647" y="445436"/>
              <a:ext cx="2357199" cy="180189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3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E82D411E-CFBE-4328-AE2B-10C7CEE3A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78" b="89778" l="5778" r="92000">
                          <a14:foregroundMark x1="5778" y1="54667" x2="5778" y2="54667"/>
                          <a14:foregroundMark x1="92000" y1="39556" x2="92000" y2="39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436" y="1670831"/>
              <a:ext cx="1060836" cy="10608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3B2090-CF19-4D15-BACC-E28044B890F9}"/>
              </a:ext>
            </a:extLst>
          </p:cNvPr>
          <p:cNvGrpSpPr/>
          <p:nvPr/>
        </p:nvGrpSpPr>
        <p:grpSpPr>
          <a:xfrm>
            <a:off x="4916065" y="310649"/>
            <a:ext cx="2640915" cy="2178389"/>
            <a:chOff x="5553553" y="395180"/>
            <a:chExt cx="2640915" cy="2178389"/>
          </a:xfrm>
        </p:grpSpPr>
        <p:pic>
          <p:nvPicPr>
            <p:cNvPr id="19" name="Picture 18" descr="A person speaking into a microphone&#10;&#10;Description automatically generated with medium confidence">
              <a:extLst>
                <a:ext uri="{FF2B5EF4-FFF2-40B4-BE49-F238E27FC236}">
                  <a16:creationId xmlns:a16="http://schemas.microsoft.com/office/drawing/2014/main" id="{763F9C9C-497D-42FF-A81D-FF0486C89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 t="8006" b="16850"/>
            <a:stretch/>
          </p:blipFill>
          <p:spPr>
            <a:xfrm>
              <a:off x="5553553" y="395180"/>
              <a:ext cx="2357198" cy="179685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tx1">
                  <a:lumMod val="95000"/>
                  <a:lumOff val="5000"/>
                </a:scheme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" name="Picture 2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C9FB232-E1A3-4B36-866A-BF2228668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4" t="17589" r="19625" b="19625"/>
            <a:stretch/>
          </p:blipFill>
          <p:spPr>
            <a:xfrm>
              <a:off x="7196453" y="1588152"/>
              <a:ext cx="998015" cy="98541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F31CFA-FD1E-4E6B-A1F7-A430AA30C94A}"/>
              </a:ext>
            </a:extLst>
          </p:cNvPr>
          <p:cNvSpPr txBox="1"/>
          <p:nvPr/>
        </p:nvSpPr>
        <p:spPr>
          <a:xfrm>
            <a:off x="114068" y="3601209"/>
            <a:ext cx="14157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0" i="0" dirty="0">
                <a:solidFill>
                  <a:srgbClr val="E8E7E3"/>
                </a:solidFill>
                <a:effectLst/>
                <a:latin typeface="apple color emoji"/>
              </a:rPr>
              <a:t>💎 </a:t>
            </a:r>
          </a:p>
          <a:p>
            <a:r>
              <a:rPr lang="en-US" sz="6000" b="0" i="0" dirty="0">
                <a:solidFill>
                  <a:srgbClr val="E8E7E3"/>
                </a:solidFill>
                <a:effectLst/>
                <a:latin typeface="apple color emoji"/>
              </a:rPr>
              <a:t>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5389DA-6455-45C8-84D1-04B87641D547}"/>
              </a:ext>
            </a:extLst>
          </p:cNvPr>
          <p:cNvSpPr txBox="1"/>
          <p:nvPr/>
        </p:nvSpPr>
        <p:spPr>
          <a:xfrm>
            <a:off x="7448551" y="371562"/>
            <a:ext cx="4352924" cy="179685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Key Players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9669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E27F7-3509-439A-B57E-E924FBA8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flowChartOffpageConnector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BCC5B4-321F-471F-83C3-00558A18C8C3}"/>
              </a:ext>
            </a:extLst>
          </p:cNvPr>
          <p:cNvSpPr txBox="1"/>
          <p:nvPr/>
        </p:nvSpPr>
        <p:spPr>
          <a:xfrm>
            <a:off x="0" y="643813"/>
            <a:ext cx="12192000" cy="78231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GameStop Financial Overview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9870A1-A92D-4A03-8017-3E9C3240A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177760"/>
              </p:ext>
            </p:extLst>
          </p:nvPr>
        </p:nvGraphicFramePr>
        <p:xfrm>
          <a:off x="176980" y="1299769"/>
          <a:ext cx="4467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c 8" descr="Loan with solid fill">
            <a:extLst>
              <a:ext uri="{FF2B5EF4-FFF2-40B4-BE49-F238E27FC236}">
                <a16:creationId xmlns:a16="http://schemas.microsoft.com/office/drawing/2014/main" id="{2D40D699-214E-4FEC-806C-7C2369FF6A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891" y="5450397"/>
            <a:ext cx="914400" cy="914400"/>
          </a:xfrm>
          <a:prstGeom prst="rect">
            <a:avLst/>
          </a:prstGeom>
        </p:spPr>
      </p:pic>
      <p:pic>
        <p:nvPicPr>
          <p:cNvPr id="11" name="Graphic 10" descr="Bar graph with downward trend with solid fill">
            <a:extLst>
              <a:ext uri="{FF2B5EF4-FFF2-40B4-BE49-F238E27FC236}">
                <a16:creationId xmlns:a16="http://schemas.microsoft.com/office/drawing/2014/main" id="{5DE37386-E3AE-4265-89F0-E0C4D6240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091" y="4182359"/>
            <a:ext cx="914400" cy="91440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4B46DF77-6F41-477B-984F-22954990C6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1128" y="2950350"/>
            <a:ext cx="914400" cy="914400"/>
          </a:xfrm>
          <a:prstGeom prst="rect">
            <a:avLst/>
          </a:prstGeom>
        </p:spPr>
      </p:pic>
      <p:pic>
        <p:nvPicPr>
          <p:cNvPr id="15" name="Graphic 14" descr="Game controller with solid fill">
            <a:extLst>
              <a:ext uri="{FF2B5EF4-FFF2-40B4-BE49-F238E27FC236}">
                <a16:creationId xmlns:a16="http://schemas.microsoft.com/office/drawing/2014/main" id="{B51A7EAB-F5A7-4914-A463-0E38B8D9A7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4058" y="1646283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1DE6DE-600D-4388-A8E5-2BD64C9981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84237" y="2384863"/>
            <a:ext cx="6487430" cy="3248478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819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8846F869-BCAE-4453-BA0C-0929BE44FE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9" y="1282"/>
            <a:ext cx="12188951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B7EB9E-2403-44B1-89E1-53E1ECABDEEE}"/>
              </a:ext>
            </a:extLst>
          </p:cNvPr>
          <p:cNvSpPr txBox="1">
            <a:spLocks/>
          </p:cNvSpPr>
          <p:nvPr/>
        </p:nvSpPr>
        <p:spPr>
          <a:xfrm>
            <a:off x="0" y="297205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GME Stock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405ECB-EFB5-4AC1-A206-F86A42C606E9}"/>
              </a:ext>
            </a:extLst>
          </p:cNvPr>
          <p:cNvGrpSpPr/>
          <p:nvPr/>
        </p:nvGrpSpPr>
        <p:grpSpPr>
          <a:xfrm>
            <a:off x="1661955" y="1432308"/>
            <a:ext cx="8868090" cy="2286000"/>
            <a:chOff x="1614196" y="1432308"/>
            <a:chExt cx="8868090" cy="22860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4589132-7D21-42E2-9269-57AAF17DDE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6" t="4923" r="50791" b="47321"/>
            <a:stretch/>
          </p:blipFill>
          <p:spPr bwMode="auto">
            <a:xfrm>
              <a:off x="1614196" y="1433935"/>
              <a:ext cx="4247951" cy="2282746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0" cap="sq">
              <a:solidFill>
                <a:srgbClr val="14244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25BF946-CC70-4389-BB8C-83674F0FA43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4771" r="6097" b="47168"/>
            <a:stretch/>
          </p:blipFill>
          <p:spPr bwMode="auto">
            <a:xfrm>
              <a:off x="6230326" y="1432308"/>
              <a:ext cx="4251960" cy="22860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0" cap="sq">
              <a:solidFill>
                <a:srgbClr val="14244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D0E828BC-9083-4484-984C-9D7B0231C60E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52066" r="8163" b="2168"/>
          <a:stretch/>
        </p:blipFill>
        <p:spPr bwMode="auto">
          <a:xfrm>
            <a:off x="1638300" y="4115462"/>
            <a:ext cx="8915400" cy="25146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61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8846F869-BCAE-4453-BA0C-0929BE44FE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9" y="1282"/>
            <a:ext cx="12188951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B7EB9E-2403-44B1-89E1-53E1ECABDEEE}"/>
              </a:ext>
            </a:extLst>
          </p:cNvPr>
          <p:cNvSpPr txBox="1">
            <a:spLocks/>
          </p:cNvSpPr>
          <p:nvPr/>
        </p:nvSpPr>
        <p:spPr>
          <a:xfrm>
            <a:off x="0" y="297205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AMC Stock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155B3-5817-46D2-A457-4D50D446FF0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5047" y="1457325"/>
            <a:ext cx="4251960" cy="22860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D224B-79B7-4675-B3FD-AAB5AD6210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54994" y="1461396"/>
            <a:ext cx="4251960" cy="2286000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18FEEA-6BDD-4445-8307-ABB96539A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451" y="4091823"/>
            <a:ext cx="8801099" cy="2543530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97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8846F869-BCAE-4453-BA0C-0929BE44FE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9" y="1282"/>
            <a:ext cx="12188951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B7EB9E-2403-44B1-89E1-53E1ECABDEEE}"/>
              </a:ext>
            </a:extLst>
          </p:cNvPr>
          <p:cNvSpPr txBox="1">
            <a:spLocks/>
          </p:cNvSpPr>
          <p:nvPr/>
        </p:nvSpPr>
        <p:spPr>
          <a:xfrm>
            <a:off x="0" y="297205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BBY Stock Analysis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408234-4720-40F0-93FF-1DC5880693C4}"/>
              </a:ext>
            </a:extLst>
          </p:cNvPr>
          <p:cNvGrpSpPr/>
          <p:nvPr/>
        </p:nvGrpSpPr>
        <p:grpSpPr>
          <a:xfrm>
            <a:off x="1649556" y="1399877"/>
            <a:ext cx="8892888" cy="2291604"/>
            <a:chOff x="1638300" y="1399877"/>
            <a:chExt cx="8892888" cy="2291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9094C8-3579-4A3E-B378-23C6DF57BEE6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9228" y="1405481"/>
              <a:ext cx="4251960" cy="22860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0" cap="sq">
              <a:solidFill>
                <a:srgbClr val="14244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9593D8-EE9F-49C2-BF55-97D960778E4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8300" y="1399877"/>
              <a:ext cx="4251960" cy="22860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127000" cap="sq">
              <a:solidFill>
                <a:srgbClr val="14244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113D3-3D9B-47AB-8E95-40DB2768E0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49556" y="3988686"/>
            <a:ext cx="8892888" cy="2572109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14244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11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1C164F1-A342-410E-A5A5-B72FF44A3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894EA-6540-4E24-9BA3-2F7088CA0579}"/>
              </a:ext>
            </a:extLst>
          </p:cNvPr>
          <p:cNvSpPr txBox="1">
            <a:spLocks/>
          </p:cNvSpPr>
          <p:nvPr/>
        </p:nvSpPr>
        <p:spPr>
          <a:xfrm>
            <a:off x="-1524" y="234801"/>
            <a:ext cx="12192000" cy="867747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  <a:alpha val="69000"/>
                </a:schemeClr>
              </a:gs>
              <a:gs pos="21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SOCT3" panose="00000400000000000000" pitchFamily="2" charset="0"/>
                <a:cs typeface="ISOCT3" panose="00000400000000000000" pitchFamily="2" charset="0"/>
              </a:rPr>
              <a:t>Stock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D2EFB-41C3-4E75-B17C-5757286A5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6" b="74998"/>
          <a:stretch/>
        </p:blipFill>
        <p:spPr>
          <a:xfrm>
            <a:off x="1313843" y="1405291"/>
            <a:ext cx="8678486" cy="11264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2FBB0-2000-494E-A63F-EDDB4FDFBC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417"/>
          <a:stretch/>
        </p:blipFill>
        <p:spPr>
          <a:xfrm>
            <a:off x="2311662" y="5475304"/>
            <a:ext cx="8678486" cy="114789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4EAEB0-3768-4B0D-9A4F-5E20AF0A5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25" b="25929"/>
          <a:stretch/>
        </p:blipFill>
        <p:spPr>
          <a:xfrm>
            <a:off x="316024" y="4143694"/>
            <a:ext cx="8678486" cy="10512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16263-70DA-4761-AB06-520830220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54" b="50000"/>
          <a:stretch/>
        </p:blipFill>
        <p:spPr>
          <a:xfrm>
            <a:off x="3309480" y="2812085"/>
            <a:ext cx="8678486" cy="10512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229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800</Words>
  <Application>Microsoft Office PowerPoint</Application>
  <PresentationFormat>Widescreen</PresentationFormat>
  <Paragraphs>133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apple color emoji</vt:lpstr>
      <vt:lpstr>Arial</vt:lpstr>
      <vt:lpstr>Arial Black</vt:lpstr>
      <vt:lpstr>Arial Nova Light</vt:lpstr>
      <vt:lpstr>Avenir Next LT Pro</vt:lpstr>
      <vt:lpstr>Calibri</vt:lpstr>
      <vt:lpstr>Calibri Light</vt:lpstr>
      <vt:lpstr>Courier New</vt:lpstr>
      <vt:lpstr>helvetica neue</vt:lpstr>
      <vt:lpstr>ISOCT3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Naydeen Monzon</dc:creator>
  <cp:lastModifiedBy>Naydeen Monzon</cp:lastModifiedBy>
  <cp:revision>31</cp:revision>
  <dcterms:created xsi:type="dcterms:W3CDTF">2021-02-05T03:08:04Z</dcterms:created>
  <dcterms:modified xsi:type="dcterms:W3CDTF">2021-02-06T21:38:26Z</dcterms:modified>
</cp:coreProperties>
</file>